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67"/>
  </p:notesMasterIdLst>
  <p:sldIdLst>
    <p:sldId id="324" r:id="rId2"/>
    <p:sldId id="340" r:id="rId3"/>
    <p:sldId id="326" r:id="rId4"/>
    <p:sldId id="350" r:id="rId5"/>
    <p:sldId id="341" r:id="rId6"/>
    <p:sldId id="343" r:id="rId7"/>
    <p:sldId id="342" r:id="rId8"/>
    <p:sldId id="354" r:id="rId9"/>
    <p:sldId id="339" r:id="rId10"/>
    <p:sldId id="328" r:id="rId11"/>
    <p:sldId id="351" r:id="rId12"/>
    <p:sldId id="353" r:id="rId13"/>
    <p:sldId id="348" r:id="rId14"/>
    <p:sldId id="344" r:id="rId15"/>
    <p:sldId id="352" r:id="rId16"/>
    <p:sldId id="349" r:id="rId17"/>
    <p:sldId id="266" r:id="rId18"/>
    <p:sldId id="268" r:id="rId19"/>
    <p:sldId id="282" r:id="rId20"/>
    <p:sldId id="283" r:id="rId21"/>
    <p:sldId id="284" r:id="rId22"/>
    <p:sldId id="323" r:id="rId23"/>
    <p:sldId id="290" r:id="rId24"/>
    <p:sldId id="294" r:id="rId25"/>
    <p:sldId id="295" r:id="rId26"/>
    <p:sldId id="296" r:id="rId27"/>
    <p:sldId id="297" r:id="rId28"/>
    <p:sldId id="308" r:id="rId29"/>
    <p:sldId id="289" r:id="rId30"/>
    <p:sldId id="307" r:id="rId31"/>
    <p:sldId id="287" r:id="rId32"/>
    <p:sldId id="320" r:id="rId33"/>
    <p:sldId id="293" r:id="rId34"/>
    <p:sldId id="298" r:id="rId35"/>
    <p:sldId id="311" r:id="rId36"/>
    <p:sldId id="316" r:id="rId37"/>
    <p:sldId id="270" r:id="rId38"/>
    <p:sldId id="273" r:id="rId39"/>
    <p:sldId id="271" r:id="rId40"/>
    <p:sldId id="269" r:id="rId41"/>
    <p:sldId id="285" r:id="rId42"/>
    <p:sldId id="305" r:id="rId43"/>
    <p:sldId id="315" r:id="rId44"/>
    <p:sldId id="306" r:id="rId45"/>
    <p:sldId id="288" r:id="rId46"/>
    <p:sldId id="309" r:id="rId47"/>
    <p:sldId id="304" r:id="rId48"/>
    <p:sldId id="303" r:id="rId49"/>
    <p:sldId id="302" r:id="rId50"/>
    <p:sldId id="314" r:id="rId51"/>
    <p:sldId id="319" r:id="rId52"/>
    <p:sldId id="321" r:id="rId53"/>
    <p:sldId id="318" r:id="rId54"/>
    <p:sldId id="299" r:id="rId55"/>
    <p:sldId id="312" r:id="rId56"/>
    <p:sldId id="300" r:id="rId57"/>
    <p:sldId id="301" r:id="rId58"/>
    <p:sldId id="310" r:id="rId59"/>
    <p:sldId id="322" r:id="rId60"/>
    <p:sldId id="313" r:id="rId61"/>
    <p:sldId id="257" r:id="rId62"/>
    <p:sldId id="317" r:id="rId63"/>
    <p:sldId id="272" r:id="rId64"/>
    <p:sldId id="280" r:id="rId65"/>
    <p:sldId id="260" r:id="rId6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2288" autoAdjust="0"/>
  </p:normalViewPr>
  <p:slideViewPr>
    <p:cSldViewPr snapToGrid="0">
      <p:cViewPr varScale="1">
        <p:scale>
          <a:sx n="92" d="100"/>
          <a:sy n="92" d="100"/>
        </p:scale>
        <p:origin x="142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02.97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395 121 24575,'-74'0'0,"-90"-1"0,162 1 0,0 0 0,0 0 0,-1 0 0,1 0 0,0 0 0,0-1 0,0 1 0,0-1 0,0 1 0,0-1 0,0 0 0,0 0 0,0 0 0,0 0 0,1 0 0,-1 0 0,0 0 0,0 0 0,1-1 0,-1 1 0,1-1 0,0 1 0,-1-1 0,1 0 0,0 0 0,0 1 0,0-1 0,0 0 0,0 0 0,0 0 0,1 0 0,-1 0 0,0 0 0,1 0 0,0 0 0,0 0 0,-1-1 0,1 1 0,0 0 0,1 0 0,-1 0 0,0 0 0,1 0 0,-1 0 0,1 0 0,-1 0 0,1 0 0,0 0 0,0 0 0,0 0 0,0 0 0,0 1 0,1-1 0,-1 0 0,0 1 0,1-1 0,-1 1 0,1-1 0,2-1 0,-1 1 0,1 0 0,-1 0 0,1 0 0,0 0 0,0 1 0,0-1 0,0 1 0,0 0 0,0 0 0,0 1 0,0-1 0,0 1 0,0 0 0,1 0 0,-1 0 0,6 1 0,0 0 0,-1 0 0,1 1 0,-1 0 0,1 1 0,-1 0 0,9 4 0,-14-5 0,0 1 0,-1-1 0,0 1 0,1 0 0,-1 0 0,0 0 0,-1 1 0,1-1 0,2 5 0,-4-6 0,0 0 0,0-1 0,-1 1 0,1-1 0,0 1 0,0-1 0,1 1 0,-1-1 0,0 1 0,0-1 0,1 0 0,-1 0 0,1 0 0,-1 1 0,1-2 0,-1 1 0,1 0 0,0 0 0,-1 0 0,1-1 0,0 1 0,0-1 0,-1 1 0,1-1 0,0 0 0,0 0 0,0 0 0,0 0 0,-1 0 0,1 0 0,0 0 0,0 0 0,0-1 0,-1 1 0,1-1 0,0 1 0,0-1 0,-1 0 0,1 0 0,0 0 0,1-2 0,1 1 0,-1 0 0,0-1 0,1 0 0,-1 0 0,-1 0 0,1 0 0,0 0 0,-1-1 0,0 1 0,1-1 0,-2 0 0,4-5 0,-4 5 0,1 0 0,0 0 0,0 1 0,0-1 0,1 1 0,-1 0 0,1-1 0,0 1 0,4-4 0,-6 7 0,-1 0 0,0 0 0,0-1 0,0 1 0,1 0 0,-1 0 0,0 0 0,0 0 0,1 0 0,-1 0 0,0 0 0,0-1 0,1 1 0,-1 0 0,0 0 0,0 0 0,1 0 0,-1 0 0,0 0 0,0 0 0,1 0 0,-1 0 0,0 0 0,0 0 0,1 1 0,-1-1 0,0 0 0,0 0 0,0 0 0,1 0 0,-1 0 0,0 0 0,0 0 0,0 1 0,1-1 0,-1 0 0,0 0 0,0 0 0,0 1 0,0-1 0,1 0 0,3 15 0,-6 16 0,0-27 0,-1-1 0,1 1 0,-1 0 0,0-1 0,0 0 0,0 1 0,0-1 0,0 0 0,-1-1 0,0 1 0,1-1 0,-1 1 0,0-1 0,0 0 0,0-1 0,0 1 0,0-1 0,-5 1 0,-12 4 0,1-2 0,-28 3 0,42-6 0,-10 0 0,-10 2 0,24-2 0,15-1 0,-8-1 0,1 1 0,-1 0 0,0 1 0,0-1 0,1 1 0,-1 0 0,0 0 0,6 3 0,-9-3 0,1 0 0,-1 1 0,0 0 0,0-1 0,0 1 0,0 0 0,0 0 0,0 0 0,-1 0 0,1 1 0,0-1 0,-1 0 0,0 1 0,0-1 0,0 1 0,0-1 0,1 5 0,-1-4 0,1-1 0,-1 0 0,0 0 0,0 0 0,1 0 0,-1 0 0,1 0 0,0-1 0,-1 1 0,1 0 0,0-1 0,0 1 0,0-1 0,0 0 0,0 0 0,0 1 0,1-2 0,-1 1 0,0 0 0,1 0 0,-1-1 0,3 1 0,66 5 0,-25-2 0,-45-4 0,-1 0 0,0 0 0,0 0 0,0-1 0,1 1 0,-1 0 0,0 0 0,0 0 0,1 0 0,-1 0 0,0 0 0,0 0 0,0 0 0,1 0 0,-1 1 0,0-1 0,0 0 0,1 0 0,-1 0 0,0 0 0,0 0 0,0 0 0,1 0 0,-1 0 0,0 1 0,0-1 0,0 0 0,0 0 0,1 0 0,-1 0 0,0 1 0,0-1 0,0 0 0,0 0 0,0 0 0,0 1 0,0-1 0,0 0 0,1 0 0,-1 0 0,0 1 0,0-1 0,0 0 0,0 0 0,0 1 0,0-1 0,0 0 0,0 0 0,0 0 0,0 1 0,0-1 0,-1 0 0,1 0 0,0 1 0,0-1 0,0 0 0,0 0 0,0 0 0,0 1 0,0-1 0,-1 0 0,1 0 0,0 0 0,0 0 0,0 1 0,-23 11 0,-36 6 0,12-12 0,0-1 0,0-2 0,-61-5 0,77 1 0,31 0 0,-1 0 0,1 0 0,0-1 0,-1 1 0,1 0 0,0 0 0,0-1 0,-1 1 0,1 0 0,0 0 0,0-1 0,0 1 0,1 0 0,-1 0 0,0-1 0,0 1 0,1 0 0,-1 0 0,1 0 0,0-3 0,3-20 0,-5 21 0,-1 1 0,1-1 0,-1 1 0,0-1 0,0 1 0,0 0 0,0 0 0,0 0 0,0 0 0,0 0 0,-1 0 0,1 0 0,-1 1 0,1 0 0,-1-1 0,0 1 0,1 0 0,-1 0 0,0 0 0,0 1 0,0-1 0,0 1 0,0-1 0,-5 1 0,1-1 0,-1 0 0,1 1 0,0 0 0,-1 0 0,1 1 0,-1-1 0,1 2 0,-13 2 0,20-3 0,0-1 0,-1 0 0,1 0 0,0 0 0,0 0 0,-1 0 0,1 0 0,0 0 0,0 0 0,-1 0 0,1 1 0,0-1 0,0 0 0,-1 0 0,1 0 0,0 1 0,0-1 0,0 0 0,-1 0 0,1 0 0,0 1 0,0-1 0,0 0 0,0 0 0,0 1 0,0-1 0,-1 0 0,1 1 0,0-1 0,0 0 0,0 0 0,0 1 0,0-1 0,0 0 0,0 1 0,0-1 0,0 0 0,0 0 0,0 1 0,1-1 0,-1 0 0,0 0 0,0 1 0,0-1 0,0 0 0,15 11 0,21 4 0,30-4 33,-56-10-188,1 0-1,-1 1 1,0 0 0,1 0-1,-1 1 1,0 0 0,0 1-1,12 6 1,-3 7-6671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6.30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24575,'9'5'0,"9"2"0,1-1-8191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21.40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213 133 24575,'1'0'0,"0"0"0,1 0 0,-1 0 0,1 1 0,-1-1 0,1-1 0,-1 1 0,0 0 0,1 0 0,-1 0 0,0-1 0,1 1 0,-1-1 0,0 1 0,1-1 0,-1 1 0,0-1 0,0 0 0,1 0 0,-1 1 0,0-1 0,0 0 0,0 0 0,0 0 0,0 0 0,-1-1 0,1 1 0,0 0 0,0 0 0,-1 0 0,1-1 0,0 1 0,-1 0 0,1-2 0,-1 1 0,-1 1 0,1-1 0,-1 1 0,1-1 0,-1 1 0,0-1 0,0 1 0,0-1 0,0 1 0,0 0 0,0-1 0,0 1 0,0 0 0,0 0 0,0 0 0,-1 0 0,1 0 0,0 0 0,-1 0 0,1 0 0,-1 0 0,1 1 0,-1-1 0,1 1 0,-1-1 0,0 1 0,1 0 0,-1-1 0,-2 1 0,-36-4 0,0 2 0,-49 4 0,80-1 0,103-3 0,75 5 0,-167-4 0,-1 1 0,1 0 0,-1 0 0,1 0 0,-1 1 0,1-1 0,-1 0 0,1 0 0,-1 1 0,1-1 0,-1 1 0,0 0 0,1-1 0,-1 1 0,0 0 0,0 0 0,1-1 0,-1 1 0,0 0 0,0 0 0,0 0 0,0 1 0,0-1 0,0 0 0,0 0 0,-1 0 0,1 1 0,0-1 0,-1 1 0,1-1 0,-1 0 0,1 1 0,-1-1 0,0 1 0,1-1 0,-1 3 0,0-2 0,-1 0 0,0 1 0,1-1 0,-1 0 0,0 0 0,0 0 0,0 0 0,0 0 0,-1 0 0,1 0 0,-1 0 0,1 0 0,-1 0 0,1-1 0,-1 1 0,0-1 0,0 1 0,0-1 0,0 0 0,0 0 0,0 0 0,0 0 0,-3 1 0,-10 2 0,0 0 0,0-2 0,0 0 0,-1 0 0,1-2 0,-27-1 0,128-1 0,74 2 0,-130 8 0,-23-1 0,-19 0 0,-26-1 0,1-2 0,-1-2 0,0-1 0,-40-5 0,-10 1 0,3 3 0,52 0 0,29 0 0,12 0 0,83 2 0,111-4 0,-199 1 0,-1 1 0,1-1 0,0 0 0,0 0 0,0 0 0,0 0 0,-1 0 0,1-1 0,0 1 0,-1-1 0,0 1 0,1-1 0,-1 0 0,0 0 0,0 0 0,0-1 0,0 1 0,0 0 0,0-1 0,-1 1 0,1-1 0,-1 1 0,0-1 0,1 0 0,-1 0 0,0 0 0,-1 1 0,1-1 0,-1 0 0,1-5 0,1-10 0,-1 1 0,-1-1 0,-4-35 0,2 36 0,3 36 0,-1 1 0,-1-1 0,0 0 0,-2 1 0,0-1 0,-1 0 0,-1 0 0,-1 0 0,-15 33 0,-4-6-1365,15-22-5461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4.46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4.8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5.1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5.35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5.60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5.82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6.0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minobe’s</a:t>
            </a:r>
            <a:r>
              <a:rPr lang="it-IT" dirty="0"/>
              <a:t> and </a:t>
            </a:r>
            <a:r>
              <a:rPr lang="it-IT" dirty="0" err="1"/>
              <a:t>chelton’s</a:t>
            </a:r>
            <a:r>
              <a:rPr lang="it-IT" dirty="0"/>
              <a:t>, </a:t>
            </a:r>
            <a:r>
              <a:rPr lang="it-IT" dirty="0" err="1"/>
              <a:t>fabien’s</a:t>
            </a:r>
            <a:r>
              <a:rPr lang="it-IT" dirty="0"/>
              <a:t> </a:t>
            </a:r>
            <a:r>
              <a:rPr lang="it-IT" dirty="0" err="1"/>
              <a:t>articles</a:t>
            </a:r>
            <a:r>
              <a:rPr lang="it-IT" dirty="0"/>
              <a:t> for </a:t>
            </a:r>
            <a:r>
              <a:rPr lang="it-IT" dirty="0" err="1"/>
              <a:t>summarizing</a:t>
            </a:r>
            <a:r>
              <a:rPr lang="it-IT" dirty="0"/>
              <a:t> image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4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58269-0FCC-1D3F-C579-939719D22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049F68-93B6-EC38-630B-0476E68A1C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F45CFCC-D890-062B-3B48-0441D94AA5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Check </a:t>
            </a:r>
            <a:r>
              <a:rPr lang="it-IT" dirty="0" err="1"/>
              <a:t>how</a:t>
            </a:r>
            <a:r>
              <a:rPr lang="it-IT" dirty="0"/>
              <a:t> WRF </a:t>
            </a:r>
            <a:r>
              <a:rPr lang="it-IT" dirty="0" err="1"/>
              <a:t>is</a:t>
            </a:r>
            <a:r>
              <a:rPr lang="it-IT" dirty="0"/>
              <a:t> computing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in the </a:t>
            </a:r>
            <a:r>
              <a:rPr lang="it-IT" dirty="0" err="1"/>
              <a:t>coupled</a:t>
            </a:r>
            <a:r>
              <a:rPr lang="it-IT" dirty="0"/>
              <a:t> </a:t>
            </a:r>
            <a:r>
              <a:rPr lang="it-IT" dirty="0" err="1"/>
              <a:t>simulation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8839F6-1EDB-CC9F-B424-C078ACEB4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4478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1200" dirty="0"/>
                  <a:t> IS SET BY BALANCE BETWEEN ENTRAINMENT AND SURFACE FLUXES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3" name="Segnaposto note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200" b="0" i="0">
                    <a:latin typeface="Cambria Math" panose="02040503050406030204" pitchFamily="18" charset="0"/>
                    <a:sym typeface="Wingdings" panose="05000000000000000000" pitchFamily="2" charset="2"/>
                  </a:rPr>
                  <a:t>𝑞_2𝑚</a:t>
                </a:r>
                <a:r>
                  <a:rPr lang="en-GB" sz="1200" dirty="0"/>
                  <a:t> IS SET BY BALANCE BETWEEN ENTRAINMENT AND SURFACE FLUXES</a:t>
                </a:r>
              </a:p>
              <a:p>
                <a:endParaRPr lang="it-IT" dirty="0"/>
              </a:p>
            </p:txBody>
          </p:sp>
        </mc:Fallback>
      </mc:AlternateContent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2035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366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665F0-131C-4A25-8144-A8F9FCF7BEFB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22775-138B-49FE-A80B-6B409A221496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7500C5-20FB-4063-88CD-2DDB5BB91DD5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84424-3BD8-475E-8A0C-46F5993C2CB3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C9B4C-2D8E-4370-8375-2C9D9D3A3E91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AEDE-41E2-441B-A758-FEB00A5E55EB}" type="datetime1">
              <a:rPr lang="en-GB" smtClean="0"/>
              <a:t>07/04/2025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0E596-2254-4C5D-992D-B3D47B98B5F8}" type="datetime1">
              <a:rPr lang="en-GB" smtClean="0"/>
              <a:t>07/04/2025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B382D-F3C9-45E2-8A2F-4FA581805184}" type="datetime1">
              <a:rPr lang="en-GB" smtClean="0"/>
              <a:t>07/04/2025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21A9C-4F57-475D-BE69-C665013D94DC}" type="datetime1">
              <a:rPr lang="en-GB" smtClean="0"/>
              <a:t>07/04/2025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65183-3FEA-4FDF-AA2D-F6B91A4BDB65}" type="datetime1">
              <a:rPr lang="en-GB" smtClean="0"/>
              <a:t>07/04/2025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B2E61-E0D9-40EB-A6FA-39BA8C9CC243}" type="datetime1">
              <a:rPr lang="en-GB" smtClean="0"/>
              <a:t>07/04/2025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 Storer  -  Meteo XChange 2025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9E4881-A89E-46CE-8A9F-9F29429F6F30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GB"/>
              <a:t>Alessandro Storer  -  Meteo XChange 2025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05GL023851" TargetMode="External"/><Relationship Id="rId7" Type="http://schemas.openxmlformats.org/officeDocument/2006/relationships/hyperlink" Target="https://doi.org/10.1175/JCLI-D-21-0982.1" TargetMode="External"/><Relationship Id="rId2" Type="http://schemas.openxmlformats.org/officeDocument/2006/relationships/hyperlink" Target="https://doi.org/10.1029/2022JD036799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i.org/10.3390/rs12111796" TargetMode="External"/><Relationship Id="rId5" Type="http://schemas.openxmlformats.org/officeDocument/2006/relationships/hyperlink" Target="https://doi.org/10.1175/2024" TargetMode="External"/><Relationship Id="rId4" Type="http://schemas.openxmlformats.org/officeDocument/2006/relationships/hyperlink" Target="https://doi.org/10.1029/2024GL112294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arth.nullschool.net/#current/ocean/surface/currents/orthographic=-53.45,15.81,1332/loc=-61.075,10.136" TargetMode="Externa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131.png"/><Relationship Id="rId12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131.png"/><Relationship Id="rId12" Type="http://schemas.openxmlformats.org/officeDocument/2006/relationships/image" Target="../media/image37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60.png"/><Relationship Id="rId5" Type="http://schemas.openxmlformats.org/officeDocument/2006/relationships/image" Target="../media/image110.png"/><Relationship Id="rId10" Type="http://schemas.openxmlformats.org/officeDocument/2006/relationships/image" Target="../media/image150.png"/><Relationship Id="rId4" Type="http://schemas.openxmlformats.org/officeDocument/2006/relationships/image" Target="../media/image106.png"/><Relationship Id="rId9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0.PNG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41.png"/><Relationship Id="rId7" Type="http://schemas.openxmlformats.org/officeDocument/2006/relationships/image" Target="../media/image2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30.png"/><Relationship Id="rId9" Type="http://schemas.openxmlformats.org/officeDocument/2006/relationships/image" Target="../media/image27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4" Type="http://schemas.openxmlformats.org/officeDocument/2006/relationships/image" Target="../media/image3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5.xml"/><Relationship Id="rId18" Type="http://schemas.openxmlformats.org/officeDocument/2006/relationships/customXml" Target="../ink/ink10.xml"/><Relationship Id="rId3" Type="http://schemas.openxmlformats.org/officeDocument/2006/relationships/image" Target="../media/image4.png"/><Relationship Id="rId21" Type="http://schemas.openxmlformats.org/officeDocument/2006/relationships/image" Target="../media/image11.png"/><Relationship Id="rId7" Type="http://schemas.openxmlformats.org/officeDocument/2006/relationships/image" Target="../media/image7.png"/><Relationship Id="rId12" Type="http://schemas.openxmlformats.org/officeDocument/2006/relationships/customXml" Target="../ink/ink4.xml"/><Relationship Id="rId17" Type="http://schemas.openxmlformats.org/officeDocument/2006/relationships/customXml" Target="../ink/ink9.xml"/><Relationship Id="rId2" Type="http://schemas.openxmlformats.org/officeDocument/2006/relationships/image" Target="../media/image2.png"/><Relationship Id="rId16" Type="http://schemas.openxmlformats.org/officeDocument/2006/relationships/customXml" Target="../ink/ink8.xml"/><Relationship Id="rId20" Type="http://schemas.openxmlformats.org/officeDocument/2006/relationships/customXml" Target="../ink/ink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customXml" Target="../ink/ink3.xml"/><Relationship Id="rId5" Type="http://schemas.openxmlformats.org/officeDocument/2006/relationships/image" Target="../media/image6.png"/><Relationship Id="rId15" Type="http://schemas.openxmlformats.org/officeDocument/2006/relationships/customXml" Target="../ink/ink7.xml"/><Relationship Id="rId10" Type="http://schemas.openxmlformats.org/officeDocument/2006/relationships/image" Target="../media/image9.png"/><Relationship Id="rId19" Type="http://schemas.openxmlformats.org/officeDocument/2006/relationships/image" Target="../media/image10.png"/><Relationship Id="rId4" Type="http://schemas.openxmlformats.org/officeDocument/2006/relationships/image" Target="../media/image5.png"/><Relationship Id="rId9" Type="http://schemas.openxmlformats.org/officeDocument/2006/relationships/image" Target="../media/image8.png"/><Relationship Id="rId14" Type="http://schemas.openxmlformats.org/officeDocument/2006/relationships/customXml" Target="../ink/ink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1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90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9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0.png"/><Relationship Id="rId4" Type="http://schemas.openxmlformats.org/officeDocument/2006/relationships/image" Target="../media/image8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2.png"/><Relationship Id="rId7" Type="http://schemas.openxmlformats.org/officeDocument/2006/relationships/image" Target="../media/image9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54.png"/><Relationship Id="rId10" Type="http://schemas.openxmlformats.org/officeDocument/2006/relationships/image" Target="../media/image102.png"/><Relationship Id="rId4" Type="http://schemas.openxmlformats.org/officeDocument/2006/relationships/image" Target="../media/image53.png"/><Relationship Id="rId9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10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image" Target="../media/image430.png"/><Relationship Id="rId3" Type="http://schemas.openxmlformats.org/officeDocument/2006/relationships/image" Target="../media/image104.png"/><Relationship Id="rId7" Type="http://schemas.openxmlformats.org/officeDocument/2006/relationships/image" Target="../media/image400.png"/><Relationship Id="rId12" Type="http://schemas.openxmlformats.org/officeDocument/2006/relationships/customXml" Target="../ink/ink16.xml"/><Relationship Id="rId17" Type="http://schemas.openxmlformats.org/officeDocument/2006/relationships/image" Target="../media/image450.png"/><Relationship Id="rId2" Type="http://schemas.openxmlformats.org/officeDocument/2006/relationships/image" Target="../media/image460.png"/><Relationship Id="rId16" Type="http://schemas.openxmlformats.org/officeDocument/2006/relationships/customXml" Target="../ink/ink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0.png"/><Relationship Id="rId10" Type="http://schemas.openxmlformats.org/officeDocument/2006/relationships/customXml" Target="../ink/ink15.xml"/><Relationship Id="rId4" Type="http://schemas.openxmlformats.org/officeDocument/2006/relationships/customXml" Target="../ink/ink12.xml"/><Relationship Id="rId9" Type="http://schemas.openxmlformats.org/officeDocument/2006/relationships/image" Target="../media/image410.png"/><Relationship Id="rId14" Type="http://schemas.openxmlformats.org/officeDocument/2006/relationships/customXml" Target="../ink/ink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1FD93836-B8AB-99C1-6CE8-E5584766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0" t="14363" r="26195" b="20583"/>
          <a:stretch/>
        </p:blipFill>
        <p:spPr>
          <a:xfrm>
            <a:off x="5345264" y="0"/>
            <a:ext cx="6846736" cy="7056438"/>
          </a:xfrm>
          <a:custGeom>
            <a:avLst/>
            <a:gdLst>
              <a:gd name="connsiteX0" fmla="*/ 507041 w 6984429"/>
              <a:gd name="connsiteY0" fmla="*/ 0 h 7122971"/>
              <a:gd name="connsiteX1" fmla="*/ 6984429 w 6984429"/>
              <a:gd name="connsiteY1" fmla="*/ 0 h 7122971"/>
              <a:gd name="connsiteX2" fmla="*/ 6984429 w 6984429"/>
              <a:gd name="connsiteY2" fmla="*/ 7122971 h 7122971"/>
              <a:gd name="connsiteX3" fmla="*/ 0 w 6984429"/>
              <a:gd name="connsiteY3" fmla="*/ 7122971 h 7122971"/>
              <a:gd name="connsiteX4" fmla="*/ 2731 w 6984429"/>
              <a:gd name="connsiteY4" fmla="*/ 7120733 h 7122971"/>
              <a:gd name="connsiteX5" fmla="*/ 195541 w 6984429"/>
              <a:gd name="connsiteY5" fmla="*/ 6948500 h 7122971"/>
              <a:gd name="connsiteX6" fmla="*/ 982412 w 6984429"/>
              <a:gd name="connsiteY6" fmla="*/ 426843 h 7122971"/>
              <a:gd name="connsiteX7" fmla="*/ 668274 w 6984429"/>
              <a:gd name="connsiteY7" fmla="*/ 127937 h 7122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84429" h="7122971">
                <a:moveTo>
                  <a:pt x="507041" y="0"/>
                </a:moveTo>
                <a:lnTo>
                  <a:pt x="6984429" y="0"/>
                </a:lnTo>
                <a:lnTo>
                  <a:pt x="6984429" y="7122971"/>
                </a:lnTo>
                <a:lnTo>
                  <a:pt x="0" y="7122971"/>
                </a:lnTo>
                <a:lnTo>
                  <a:pt x="2731" y="7120733"/>
                </a:lnTo>
                <a:cubicBezTo>
                  <a:pt x="67842" y="7065028"/>
                  <a:pt x="132135" y="7007616"/>
                  <a:pt x="195541" y="6948500"/>
                </a:cubicBezTo>
                <a:cubicBezTo>
                  <a:pt x="2224522" y="5056794"/>
                  <a:pt x="2576816" y="2136949"/>
                  <a:pt x="982412" y="426843"/>
                </a:cubicBezTo>
                <a:cubicBezTo>
                  <a:pt x="882762" y="319962"/>
                  <a:pt x="777866" y="220335"/>
                  <a:pt x="668274" y="127937"/>
                </a:cubicBezTo>
                <a:close/>
              </a:path>
            </a:pathLst>
          </a:cu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73A3185-296F-D864-EDF1-452FE4020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B7DEF-4877-07A4-79EE-03C6C815F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A58301-185B-8E69-8B61-D9C5E7D6865D}"/>
              </a:ext>
            </a:extLst>
          </p:cNvPr>
          <p:cNvSpPr txBox="1"/>
          <p:nvPr/>
        </p:nvSpPr>
        <p:spPr>
          <a:xfrm>
            <a:off x="-11249" y="230423"/>
            <a:ext cx="647185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>
                <a:latin typeface="Verdana Pro Cond Semibold" panose="020B0706030504040204" pitchFamily="34" charset="0"/>
              </a:rPr>
              <a:t>Changes in the trade-wind atmospheric boundary layer due to mesoscale</a:t>
            </a:r>
          </a:p>
          <a:p>
            <a:pPr algn="ctr"/>
            <a:r>
              <a:rPr lang="en-GB" sz="4000" b="1" dirty="0">
                <a:latin typeface="Verdana Pro Cond Semibold" panose="020B0706030504040204" pitchFamily="34" charset="0"/>
              </a:rPr>
              <a:t>SST variability in a coupled simulation</a:t>
            </a:r>
            <a:endParaRPr lang="it-IT" sz="4000" b="1" dirty="0">
              <a:latin typeface="Verdana Pro Cond Semibold" panose="020B0706030504040204" pitchFamily="34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348BB91-C524-EB5F-5B8E-6FF7B724894D}"/>
              </a:ext>
            </a:extLst>
          </p:cNvPr>
          <p:cNvSpPr txBox="1"/>
          <p:nvPr/>
        </p:nvSpPr>
        <p:spPr>
          <a:xfrm>
            <a:off x="1059872" y="3824478"/>
            <a:ext cx="5493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 err="1"/>
              <a:t>Presenter</a:t>
            </a:r>
            <a:r>
              <a:rPr lang="it-IT" dirty="0"/>
              <a:t>:     </a:t>
            </a:r>
            <a:r>
              <a:rPr lang="it-IT" b="1" dirty="0"/>
              <a:t>Alessandro Storer</a:t>
            </a:r>
          </a:p>
          <a:p>
            <a:endParaRPr lang="it-IT" b="1" dirty="0"/>
          </a:p>
          <a:p>
            <a:r>
              <a:rPr lang="it-IT" u="sng" dirty="0" err="1"/>
              <a:t>Supervision</a:t>
            </a:r>
            <a:r>
              <a:rPr lang="it-IT" dirty="0"/>
              <a:t>: </a:t>
            </a:r>
            <a:r>
              <a:rPr lang="it-IT" b="1" dirty="0"/>
              <a:t>prof. Claudia Pasquero</a:t>
            </a:r>
          </a:p>
          <a:p>
            <a:r>
              <a:rPr lang="it-IT" dirty="0"/>
              <a:t>                           </a:t>
            </a:r>
            <a:r>
              <a:rPr lang="it-IT" b="1" dirty="0"/>
              <a:t>prof. Dino Zardi</a:t>
            </a:r>
            <a:r>
              <a:rPr lang="it-IT" dirty="0"/>
              <a:t> (Univ. Trento)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D7C6E8-2865-9345-14A9-03CDB54B643D}"/>
              </a:ext>
            </a:extLst>
          </p:cNvPr>
          <p:cNvSpPr txBox="1"/>
          <p:nvPr/>
        </p:nvSpPr>
        <p:spPr>
          <a:xfrm>
            <a:off x="1059872" y="5355924"/>
            <a:ext cx="4793063" cy="373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Meteo X </a:t>
            </a:r>
            <a:r>
              <a:rPr lang="it-IT" dirty="0" err="1"/>
              <a:t>Change</a:t>
            </a:r>
            <a:r>
              <a:rPr lang="it-IT" dirty="0"/>
              <a:t> conference, 10 – 11 April 2025 </a:t>
            </a:r>
          </a:p>
        </p:txBody>
      </p:sp>
    </p:spTree>
    <p:extLst>
      <p:ext uri="{BB962C8B-B14F-4D97-AF65-F5344CB8AC3E}">
        <p14:creationId xmlns:p14="http://schemas.microsoft.com/office/powerpoint/2010/main" val="3239584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8F8E94-28EA-9458-FCA1-738C985C5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EE48607-DB08-5AE3-395D-1098B7D5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4665D5C-17F7-12BB-AFF1-576B5B6B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7F27DD-1B47-A817-2C23-54EE4CF6CD2A}"/>
              </a:ext>
            </a:extLst>
          </p:cNvPr>
          <p:cNvSpPr txBox="1"/>
          <p:nvPr/>
        </p:nvSpPr>
        <p:spPr>
          <a:xfrm>
            <a:off x="4804781" y="18503"/>
            <a:ext cx="2541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Conclusions</a:t>
            </a:r>
            <a:endParaRPr lang="en-GB" sz="3200" b="1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04781" y="4836658"/>
            <a:ext cx="3060357" cy="1940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833425" y="4836738"/>
            <a:ext cx="3060356" cy="1940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05606" y="5282078"/>
            <a:ext cx="14198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&lt; 0 </a:t>
            </a:r>
            <a:endParaRPr lang="en-GB" sz="2400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873199" y="1221743"/>
            <a:ext cx="138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MABL’ </a:t>
            </a:r>
            <a:endParaRPr lang="en-GB" sz="2400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40449" y="4090619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05606" y="1483353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409493" y="3843234"/>
            <a:ext cx="432333" cy="94839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473966" y="5326186"/>
            <a:ext cx="141981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&gt; 0 </a:t>
            </a:r>
            <a:endParaRPr lang="en-GB" sz="2400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10059487" y="1102822"/>
            <a:ext cx="529936" cy="1072079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23168" y="1936121"/>
            <a:ext cx="297276" cy="45305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9008720" y="3225793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665059" y="3950794"/>
            <a:ext cx="585521" cy="733270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876620" y="2268284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738123" y="2208791"/>
            <a:ext cx="344012" cy="301690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184948" y="3091482"/>
            <a:ext cx="464171" cy="363832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85054" y="3109045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36214" y="3884776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45514" y="2535655"/>
            <a:ext cx="244420" cy="19736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32620" y="2955015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08103" y="3449872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34960" y="3752467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37420" y="4359593"/>
            <a:ext cx="157008" cy="89903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6F24D9AE-886F-016A-7062-5961F16733E9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387168" y="2603216"/>
            <a:ext cx="335380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/>
              <a:t>Moisture</a:t>
            </a:r>
            <a:r>
              <a:rPr lang="it-IT" dirty="0"/>
              <a:t> set by </a:t>
            </a:r>
          </a:p>
          <a:p>
            <a:pPr marL="285750" indent="-285750" algn="ctr">
              <a:buFontTx/>
              <a:buChar char="-"/>
            </a:pPr>
            <a:r>
              <a:rPr lang="it-IT" dirty="0"/>
              <a:t>SURFACE FLUXES</a:t>
            </a:r>
          </a:p>
          <a:p>
            <a:pPr marL="285750" indent="-285750" algn="ctr">
              <a:buFontTx/>
              <a:buChar char="-"/>
            </a:pPr>
            <a:r>
              <a:rPr lang="it-IT" dirty="0"/>
              <a:t>ENTRAINED DOWNWELLING</a:t>
            </a:r>
          </a:p>
          <a:p>
            <a:pPr marL="285750" indent="-285750">
              <a:buFontTx/>
              <a:buChar char="-"/>
            </a:pPr>
            <a:endParaRPr lang="it-IT" dirty="0"/>
          </a:p>
          <a:p>
            <a:pPr marL="285750" indent="-285750" algn="ctr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Feedback </a:t>
            </a:r>
            <a:r>
              <a:rPr lang="it-IT" dirty="0" err="1">
                <a:sym typeface="Wingdings" panose="05000000000000000000" pitchFamily="2" charset="2"/>
              </a:rPr>
              <a:t>enhancing</a:t>
            </a:r>
            <a:r>
              <a:rPr lang="it-IT" dirty="0">
                <a:sym typeface="Wingdings" panose="05000000000000000000" pitchFamily="2" charset="2"/>
              </a:rPr>
              <a:t> </a:t>
            </a:r>
          </a:p>
          <a:p>
            <a:pPr algn="ctr"/>
            <a:r>
              <a:rPr lang="it-IT" dirty="0" err="1">
                <a:sym typeface="Wingdings" panose="05000000000000000000" pitchFamily="2" charset="2"/>
              </a:rPr>
              <a:t>surface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flux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exchange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988F79F-1F4C-6A5B-B910-F2A2983AE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CAACAE-CFB4-0453-71CD-1A4A39CB71DC}"/>
              </a:ext>
            </a:extLst>
          </p:cNvPr>
          <p:cNvSpPr txBox="1"/>
          <p:nvPr/>
        </p:nvSpPr>
        <p:spPr>
          <a:xfrm>
            <a:off x="4804781" y="18503"/>
            <a:ext cx="2312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/>
              <a:t>References</a:t>
            </a:r>
            <a:endParaRPr lang="en-GB" sz="3200" b="1" dirty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A6A8ECC8-A31E-BB95-F45B-F567CD09EA43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91DAE73-D5D1-97D4-A10F-3810385825C9}"/>
              </a:ext>
            </a:extLst>
          </p:cNvPr>
          <p:cNvSpPr txBox="1"/>
          <p:nvPr/>
        </p:nvSpPr>
        <p:spPr>
          <a:xfrm>
            <a:off x="60645" y="803255"/>
            <a:ext cx="11933382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Acquistapace, C., Meroni, A. N., </a:t>
            </a:r>
            <a:r>
              <a:rPr lang="en-GB" sz="1600" i="1" dirty="0" err="1"/>
              <a:t>Labbri</a:t>
            </a:r>
            <a:r>
              <a:rPr lang="en-GB" sz="1600" i="1" dirty="0"/>
              <a:t>, G., Lange, D., Späth, F., Abbas, S., and Bellenger, H. (2022): </a:t>
            </a:r>
            <a:r>
              <a:rPr lang="en-GB" sz="1600" i="1" u="sng" dirty="0"/>
              <a:t>Fast atmospheric response to a cold oceanic mesoscale patch in the north-western tropical Atlantic</a:t>
            </a:r>
            <a:r>
              <a:rPr lang="en-GB" sz="1600" i="1" dirty="0"/>
              <a:t>, Journal of Geophysical Research: Atmospheres, 127, e2022JD036 799, </a:t>
            </a:r>
            <a:r>
              <a:rPr lang="en-GB" sz="1600" i="1" dirty="0">
                <a:hlinkClick r:id="rId2"/>
              </a:rPr>
              <a:t> https://doi.org/10.1029/2022JD036799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Bony, S. and Dufresne, J.-L. (2005): </a:t>
            </a:r>
            <a:r>
              <a:rPr lang="en-GB" sz="1600" i="1" u="sng" dirty="0"/>
              <a:t>Marine boundary layer clouds at the heart of tropical cloud feedback uncertainties in climate models</a:t>
            </a:r>
            <a:r>
              <a:rPr lang="en-GB" sz="1600" i="1" dirty="0"/>
              <a:t>, Geophysical Research Letters, 32, </a:t>
            </a:r>
            <a:r>
              <a:rPr lang="en-GB" sz="1600" i="1" dirty="0">
                <a:hlinkClick r:id="rId3"/>
              </a:rPr>
              <a:t> https://doi.org/10.1029/2005GL023851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Borgnino, M., Desbiolles, F, Meroni, A., and </a:t>
            </a:r>
            <a:r>
              <a:rPr lang="en-GB" sz="1600" i="1" dirty="0" err="1"/>
              <a:t>Pasquero</a:t>
            </a:r>
            <a:r>
              <a:rPr lang="en-GB" sz="1600" i="1" dirty="0"/>
              <a:t>, C. (2025) : </a:t>
            </a:r>
            <a:r>
              <a:rPr lang="en-GB" sz="1600" i="1" u="sng" dirty="0"/>
              <a:t>Lower Tropospheric Response to Local Sea Surface Temperature Anomalies: A Numerical Study in the EUREC4A Region</a:t>
            </a:r>
            <a:r>
              <a:rPr lang="en-GB" sz="1600" i="1" dirty="0"/>
              <a:t>, Geophysical Research Letters, 52, e2024GL112 294 </a:t>
            </a:r>
            <a:r>
              <a:rPr lang="en-GB" sz="1600" dirty="0">
                <a:hlinkClick r:id="rId4"/>
              </a:rPr>
              <a:t>https://doi.org/10.1029/2024GL112294</a:t>
            </a:r>
            <a:endParaRPr lang="en-GB" sz="1600" dirty="0"/>
          </a:p>
          <a:p>
            <a:endParaRPr lang="en-GB" sz="1600" i="1" dirty="0"/>
          </a:p>
          <a:p>
            <a:r>
              <a:rPr lang="en-GB" sz="1600" i="1" dirty="0" err="1"/>
              <a:t>Conejero</a:t>
            </a:r>
            <a:r>
              <a:rPr lang="en-GB" sz="1600" i="1" dirty="0"/>
              <a:t>, C., Renault, L., Desbiolles, F., McWilliams, J. C., and Giordani, H. (2024): </a:t>
            </a:r>
            <a:r>
              <a:rPr lang="en-GB" sz="1600" i="1" u="sng" dirty="0"/>
              <a:t>Near-Surface Atmospheric Response to Meso- and Sub-mesoscale Current and Thermal Feedbacks, Journal of Physical Oceanography</a:t>
            </a:r>
            <a:r>
              <a:rPr lang="en-GB" sz="1600" i="1" dirty="0"/>
              <a:t>, 54, 823–848, </a:t>
            </a:r>
            <a:r>
              <a:rPr lang="en-GB" sz="1600" i="1" dirty="0">
                <a:hlinkClick r:id="rId5"/>
              </a:rPr>
              <a:t>https://doi.org/10.1175/2024</a:t>
            </a:r>
            <a:r>
              <a:rPr lang="en-GB" sz="1600" i="1" dirty="0"/>
              <a:t>.</a:t>
            </a:r>
          </a:p>
          <a:p>
            <a:endParaRPr lang="en-GB" sz="1600" i="1" dirty="0"/>
          </a:p>
          <a:p>
            <a:r>
              <a:rPr lang="en-GB" sz="1600" i="1" dirty="0"/>
              <a:t>Gentemann, C. L., Clayson, C. A., Brown, S., Lee, T., Parfitt, R., Farrar, J. T., Bourassa, M., </a:t>
            </a:r>
            <a:r>
              <a:rPr lang="en-GB" sz="1600" i="1" dirty="0" err="1"/>
              <a:t>Minnett</a:t>
            </a:r>
            <a:r>
              <a:rPr lang="en-GB" sz="1600" i="1" dirty="0"/>
              <a:t>, P. J., Seo, H., Gille, S. T. et al. (2020), </a:t>
            </a:r>
            <a:r>
              <a:rPr lang="en-GB" sz="1600" i="1" u="sng" dirty="0" err="1"/>
              <a:t>Fluxsat</a:t>
            </a:r>
            <a:r>
              <a:rPr lang="en-GB" sz="1600" i="1" u="sng" dirty="0"/>
              <a:t>: measuring the ocean–atmosphere turbulent exchange of heat and moisture from space,</a:t>
            </a:r>
            <a:r>
              <a:rPr lang="en-GB" sz="1600" i="1" dirty="0"/>
              <a:t> Remote Sensing 12(11), 1796, </a:t>
            </a:r>
            <a:r>
              <a:rPr lang="en-GB" sz="1600" i="1" dirty="0">
                <a:hlinkClick r:id="rId6"/>
              </a:rPr>
              <a:t>https://doi.org/10.3390/rs12111796</a:t>
            </a:r>
            <a:endParaRPr lang="en-GB" sz="1600" i="1" dirty="0"/>
          </a:p>
          <a:p>
            <a:endParaRPr lang="en-GB" sz="1600" i="1" dirty="0"/>
          </a:p>
          <a:p>
            <a:r>
              <a:rPr lang="en-GB" sz="1600" i="1" dirty="0"/>
              <a:t>Naumann, A. K., Stevens, B. and </a:t>
            </a:r>
            <a:r>
              <a:rPr lang="en-GB" sz="1600" i="1" dirty="0" err="1"/>
              <a:t>Hohenegger</a:t>
            </a:r>
            <a:r>
              <a:rPr lang="en-GB" sz="1600" i="1" dirty="0"/>
              <a:t>, C. (2019), </a:t>
            </a:r>
            <a:r>
              <a:rPr lang="en-GB" sz="1600" i="1" u="sng" dirty="0"/>
              <a:t>A moist conceptual model for the boundary layer structure</a:t>
            </a:r>
          </a:p>
          <a:p>
            <a:r>
              <a:rPr lang="en-GB" sz="1600" i="1" u="sng" dirty="0"/>
              <a:t>and radiatively driven shallow circulations in the trades </a:t>
            </a:r>
            <a:r>
              <a:rPr lang="en-GB" sz="1600" i="1" dirty="0"/>
              <a:t>, Journal of the Atmospheric Sciences 76(5), 1289–1306, </a:t>
            </a:r>
          </a:p>
          <a:p>
            <a:endParaRPr lang="en-GB" sz="1600" i="1" dirty="0"/>
          </a:p>
          <a:p>
            <a:r>
              <a:rPr lang="en-GB" sz="1600" i="1" dirty="0"/>
              <a:t>Seo, H., O’Neill, L. W., Bourassa, M. A., Czaja, A., </a:t>
            </a:r>
            <a:r>
              <a:rPr lang="en-GB" sz="1600" i="1" dirty="0" err="1"/>
              <a:t>Drushka</a:t>
            </a:r>
            <a:r>
              <a:rPr lang="en-GB" sz="1600" i="1" dirty="0"/>
              <a:t>, K., Edson, J. B., Fox-Kemper, B., Frenger, I., Gille, S. T., Kirtman, B. P.,</a:t>
            </a:r>
          </a:p>
          <a:p>
            <a:r>
              <a:rPr lang="en-GB" sz="1600" i="1" dirty="0" err="1"/>
              <a:t>Minobe</a:t>
            </a:r>
            <a:r>
              <a:rPr lang="en-GB" sz="1600" i="1" dirty="0"/>
              <a:t>, S., Pendergrass, A. G., Renault, L., Roberts, M. J., Schneider, N., Small, R. J., </a:t>
            </a:r>
            <a:r>
              <a:rPr lang="en-GB" sz="1600" i="1" dirty="0" err="1"/>
              <a:t>Stoffelen</a:t>
            </a:r>
            <a:r>
              <a:rPr lang="en-GB" sz="1600" i="1" dirty="0"/>
              <a:t>, A., and Wang, Q. (2023): </a:t>
            </a:r>
            <a:r>
              <a:rPr lang="en-GB" sz="1600" i="1" u="sng" dirty="0"/>
              <a:t>Ocean Mesoscale and Frontal-Scale Ocean-Atmosphere Interactions and Influence on Large-Scale Climate: A Review</a:t>
            </a:r>
            <a:r>
              <a:rPr lang="en-GB" sz="1600" i="1" dirty="0"/>
              <a:t>, Journal of Climate, 36, 1981–2013, </a:t>
            </a:r>
            <a:r>
              <a:rPr lang="en-GB" sz="1600" i="1" dirty="0">
                <a:hlinkClick r:id="rId7"/>
              </a:rPr>
              <a:t>https://doi.org/10.1175/JCLI-D-21-0982.1</a:t>
            </a:r>
            <a:r>
              <a:rPr lang="en-GB" sz="1600" i="1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3735275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C2E9CC60-02F0-1A4F-6E8A-4C852DF62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277" y="1082384"/>
            <a:ext cx="8703750" cy="5204118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77F47FC-47EE-6745-7112-22149470B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9C20139-6E02-6A3E-E98A-38AF2AC35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B57BBB6-956B-C758-0426-5B961FA3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E93BD92-6264-6025-4AA5-3B2C59879124}"/>
              </a:ext>
            </a:extLst>
          </p:cNvPr>
          <p:cNvSpPr txBox="1"/>
          <p:nvPr/>
        </p:nvSpPr>
        <p:spPr>
          <a:xfrm>
            <a:off x="3384825" y="106095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Full Bulk model </a:t>
            </a:r>
            <a:r>
              <a:rPr lang="it-IT" sz="2400" b="1" dirty="0" err="1"/>
              <a:t>analysis</a:t>
            </a:r>
            <a:endParaRPr lang="en-GB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B6664587-40FE-06CD-9924-F8631EFD7C87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2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91" y="1930393"/>
            <a:ext cx="6326908" cy="400395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008C69E-7D93-A204-2AE0-1F878B49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CFC9798-C5BD-71D3-D81E-31E3966F1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702FA93-ED1A-415B-E794-376CA14DC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2803"/>
            <a:ext cx="6155729" cy="380524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853060-0C88-5F6D-2DF5-C92D8DE0DF3A}"/>
              </a:ext>
            </a:extLst>
          </p:cNvPr>
          <p:cNvSpPr txBox="1"/>
          <p:nvPr/>
        </p:nvSpPr>
        <p:spPr>
          <a:xfrm>
            <a:off x="3264952" y="21108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What’s</a:t>
            </a:r>
            <a:r>
              <a:rPr lang="it-IT" sz="2400" b="1" dirty="0"/>
              <a:t> </a:t>
            </a:r>
            <a:r>
              <a:rPr lang="it-IT" sz="2400" b="1" dirty="0" err="1"/>
              <a:t>driving</a:t>
            </a:r>
            <a:r>
              <a:rPr lang="it-IT" sz="2400" b="1" dirty="0"/>
              <a:t> </a:t>
            </a:r>
            <a:r>
              <a:rPr lang="it-IT" sz="2400" b="1" dirty="0" err="1"/>
              <a:t>heat</a:t>
            </a:r>
            <a:r>
              <a:rPr lang="it-IT" sz="2400" b="1" dirty="0"/>
              <a:t> </a:t>
            </a:r>
            <a:r>
              <a:rPr lang="it-IT" sz="2400" b="1" dirty="0" err="1"/>
              <a:t>fluxes</a:t>
            </a:r>
            <a:r>
              <a:rPr lang="it-IT" sz="2400" b="1" dirty="0"/>
              <a:t>?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15E1DB0-5D89-7DE7-8B60-92D10F8FDCBC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405" y="818964"/>
            <a:ext cx="4551372" cy="105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E7C6D5-EF32-5D50-2A31-595AA97FC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9ECCFC-879D-8229-1A7E-F4AE8598B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1184826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9C1B3B-F270-049A-DABF-EA129CF7D72A}"/>
              </a:ext>
            </a:extLst>
          </p:cNvPr>
          <p:cNvSpPr txBox="1"/>
          <p:nvPr/>
        </p:nvSpPr>
        <p:spPr>
          <a:xfrm>
            <a:off x="2418336" y="140475"/>
            <a:ext cx="7209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 (QCLOUD)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F3938D-19C2-42D0-C07E-F128D4934355}"/>
              </a:ext>
            </a:extLst>
          </p:cNvPr>
          <p:cNvSpPr txBox="1"/>
          <p:nvPr/>
        </p:nvSpPr>
        <p:spPr>
          <a:xfrm>
            <a:off x="1988470" y="5609828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8E76068-0550-CEBB-3918-6519AA20E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1239928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9F95FC9-1D45-8795-E182-BEF9B8893F94}"/>
              </a:ext>
            </a:extLst>
          </p:cNvPr>
          <p:cNvCxnSpPr/>
          <p:nvPr/>
        </p:nvCxnSpPr>
        <p:spPr>
          <a:xfrm>
            <a:off x="1079770" y="4173167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247DFEEA-1302-EAC7-DD3E-55A121481331}"/>
              </a:ext>
            </a:extLst>
          </p:cNvPr>
          <p:cNvCxnSpPr>
            <a:cxnSpLocks/>
          </p:cNvCxnSpPr>
          <p:nvPr/>
        </p:nvCxnSpPr>
        <p:spPr>
          <a:xfrm flipV="1">
            <a:off x="4893013" y="1614793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6A63B86-BABC-EA2C-B893-341F2860B82C}"/>
              </a:ext>
            </a:extLst>
          </p:cNvPr>
          <p:cNvCxnSpPr>
            <a:cxnSpLocks/>
          </p:cNvCxnSpPr>
          <p:nvPr/>
        </p:nvCxnSpPr>
        <p:spPr>
          <a:xfrm>
            <a:off x="4893013" y="5055368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49541-67E6-ABF6-6C5C-9129E290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07AEC81-9FC7-8A74-7B31-BEEA13668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BB44265-69EA-B3C0-7BB4-F5EC4B8CA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BCFA6EF-830F-5BE6-E78C-F1D592969A86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3EFFB9D-DBD6-3227-EF19-E85A67BFEFED}"/>
              </a:ext>
            </a:extLst>
          </p:cNvPr>
          <p:cNvSpPr txBox="1"/>
          <p:nvPr/>
        </p:nvSpPr>
        <p:spPr>
          <a:xfrm>
            <a:off x="7085340" y="1097002"/>
            <a:ext cx="333011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QCLOUD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68604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09662-42FC-570C-7870-20D5F30E2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88025E6-0908-B7F6-6F2C-4E915B56C9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95" y="1584105"/>
            <a:ext cx="5861362" cy="2987896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3D747D2-F395-5D3C-6237-2057113AA13C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D9AAF7-38E6-24F9-A559-3C9A47A614C5}"/>
              </a:ext>
            </a:extLst>
          </p:cNvPr>
          <p:cNvSpPr txBox="1"/>
          <p:nvPr/>
        </p:nvSpPr>
        <p:spPr>
          <a:xfrm>
            <a:off x="1386021" y="5021181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81BA02-007D-9E7E-A765-E7F097114316}"/>
              </a:ext>
            </a:extLst>
          </p:cNvPr>
          <p:cNvSpPr txBox="1"/>
          <p:nvPr/>
        </p:nvSpPr>
        <p:spPr>
          <a:xfrm>
            <a:off x="7109927" y="5021181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A1F74D1-1B0C-D51F-7469-2A84C8A25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412" y="1562133"/>
            <a:ext cx="5857638" cy="3120173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9F1A71D-0E02-5C9B-7516-128A4876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2C40EAC-0A35-08D5-2B42-0A3969BF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28A55A2-4CD6-30CA-725C-158F535CC16E}"/>
              </a:ext>
            </a:extLst>
          </p:cNvPr>
          <p:cNvSpPr txBox="1"/>
          <p:nvPr/>
        </p:nvSpPr>
        <p:spPr>
          <a:xfrm>
            <a:off x="3468773" y="169586"/>
            <a:ext cx="5254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Introducing</a:t>
            </a:r>
            <a:r>
              <a:rPr lang="it-IT" sz="2400" b="1" dirty="0"/>
              <a:t> the </a:t>
            </a:r>
            <a:r>
              <a:rPr lang="it-IT" sz="2400" b="1" dirty="0" err="1"/>
              <a:t>local</a:t>
            </a:r>
            <a:r>
              <a:rPr lang="it-IT" sz="2400" b="1" dirty="0"/>
              <a:t> scale </a:t>
            </a:r>
            <a:r>
              <a:rPr lang="it-IT" sz="2400" b="1" dirty="0" err="1"/>
              <a:t>effects</a:t>
            </a:r>
            <a:endParaRPr lang="it-IT" b="1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73A90AB-5558-A582-79E7-0C3031025E98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" name="Immagine 1">
            <a:extLst>
              <a:ext uri="{FF2B5EF4-FFF2-40B4-BE49-F238E27FC236}">
                <a16:creationId xmlns:a16="http://schemas.microsoft.com/office/drawing/2014/main" id="{7F35235E-8CC8-4793-4893-C03126427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6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9CCAB-4DFD-0BFF-7BE8-29B7EBEE1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7BE6259-AF47-4C30-98CC-5FC47A53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7839B75-4FF9-B77A-1369-23223C9C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CAD4A8C-C71C-4286-2114-24F9B33C3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33514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266794" y="4692520"/>
            <a:ext cx="2798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SST, </a:t>
            </a:r>
            <a:r>
              <a:rPr lang="it-IT" sz="3200" dirty="0">
                <a:solidFill>
                  <a:srgbClr val="FFC000"/>
                </a:solidFill>
              </a:rPr>
              <a:t>q source</a:t>
            </a:r>
            <a:endParaRPr lang="it-IT" sz="3200" dirty="0">
              <a:solidFill>
                <a:srgbClr val="FF0000"/>
              </a:solidFill>
            </a:endParaRP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D967D17-A92D-822A-F282-1554EEB7F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89B0C0A-7EDF-B3E8-45B5-1B583B829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EA2C73A-20C8-D518-D356-4C427890C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742277-8F07-FC0C-7CAC-CCA790FE3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7FDB810-3464-43E9-5E9C-49883B85B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8412E-EC4B-97EB-8FDA-DFD0A8669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47A6B3-A12A-ABE0-E7A2-60D3841BDF5E}"/>
              </a:ext>
            </a:extLst>
          </p:cNvPr>
          <p:cNvSpPr txBox="1"/>
          <p:nvPr/>
        </p:nvSpPr>
        <p:spPr>
          <a:xfrm>
            <a:off x="3252357" y="142786"/>
            <a:ext cx="601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The Sub - / Mesoscale – an </a:t>
            </a:r>
            <a:r>
              <a:rPr lang="it-IT" sz="2400" b="1" dirty="0" err="1"/>
              <a:t>introduction</a:t>
            </a:r>
            <a:endParaRPr lang="it-IT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0028B628-8B78-0E69-9422-6EDC0BE01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 dirty="0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C3EF9E85-F907-2B2D-660E-B5CDC7D05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A2E947CC-C6BB-7ABC-91DE-C2E1EA408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D302A63-A6D2-9A7E-2400-3E2566610AAD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422DDB02-8C5B-D938-7ACF-0D33E955796E}"/>
              </a:ext>
            </a:extLst>
          </p:cNvPr>
          <p:cNvSpPr txBox="1"/>
          <p:nvPr/>
        </p:nvSpPr>
        <p:spPr>
          <a:xfrm>
            <a:off x="7117362" y="810564"/>
            <a:ext cx="44011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algn="ctr"/>
            <a:r>
              <a:rPr lang="it-IT" b="1" dirty="0" err="1"/>
              <a:t>Important</a:t>
            </a:r>
            <a:r>
              <a:rPr lang="it-IT" b="1" dirty="0"/>
              <a:t> in the global energy budget!</a:t>
            </a:r>
          </a:p>
          <a:p>
            <a:pPr algn="ctr"/>
            <a:r>
              <a:rPr lang="it-IT" sz="1600" i="1" dirty="0"/>
              <a:t>(Renault et al. 2023, </a:t>
            </a:r>
            <a:r>
              <a:rPr lang="it-IT" sz="1600" i="1" dirty="0" err="1"/>
              <a:t>Seo</a:t>
            </a:r>
            <a:r>
              <a:rPr lang="it-IT" sz="1600" i="1" dirty="0"/>
              <a:t> et al. 2023, </a:t>
            </a:r>
          </a:p>
          <a:p>
            <a:pPr algn="ctr"/>
            <a:r>
              <a:rPr lang="it-IT" sz="1600" i="1" dirty="0"/>
              <a:t>Bishop et al. 2020)</a:t>
            </a:r>
            <a:endParaRPr lang="it-IT" i="1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5319992-04C7-7B98-8CA1-99FE084D6E25}"/>
              </a:ext>
            </a:extLst>
          </p:cNvPr>
          <p:cNvSpPr txBox="1"/>
          <p:nvPr/>
        </p:nvSpPr>
        <p:spPr>
          <a:xfrm>
            <a:off x="7260551" y="2106650"/>
            <a:ext cx="4114800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Thermal feedback TFB</a:t>
            </a:r>
          </a:p>
          <a:p>
            <a:pPr algn="ctr"/>
            <a:r>
              <a:rPr lang="it-IT" dirty="0" err="1"/>
              <a:t>Modulates</a:t>
            </a:r>
            <a:r>
              <a:rPr lang="it-IT" dirty="0"/>
              <a:t> </a:t>
            </a:r>
            <a:r>
              <a:rPr lang="it-IT" dirty="0" err="1"/>
              <a:t>local</a:t>
            </a:r>
            <a:r>
              <a:rPr lang="it-IT" dirty="0"/>
              <a:t> temperature, </a:t>
            </a:r>
            <a:r>
              <a:rPr lang="it-IT" dirty="0" err="1"/>
              <a:t>stability</a:t>
            </a:r>
            <a:r>
              <a:rPr lang="it-IT" dirty="0"/>
              <a:t> and </a:t>
            </a:r>
            <a:r>
              <a:rPr lang="it-IT" dirty="0" err="1"/>
              <a:t>circulation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</a:t>
            </a:r>
            <a:r>
              <a:rPr lang="it-IT" dirty="0" err="1"/>
              <a:t>modified</a:t>
            </a:r>
            <a:r>
              <a:rPr lang="it-IT" dirty="0"/>
              <a:t> </a:t>
            </a:r>
            <a:r>
              <a:rPr lang="it-IT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6160440-AC8B-9C68-6EE8-FDACDDC342B6}"/>
              </a:ext>
            </a:extLst>
          </p:cNvPr>
          <p:cNvSpPr txBox="1"/>
          <p:nvPr/>
        </p:nvSpPr>
        <p:spPr>
          <a:xfrm>
            <a:off x="6942195" y="3749460"/>
            <a:ext cx="4671344" cy="2554545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NUMERICAL  DATASETS</a:t>
            </a:r>
          </a:p>
          <a:p>
            <a:pPr algn="ctr"/>
            <a:r>
              <a:rPr lang="it-IT" sz="2000" dirty="0"/>
              <a:t>- </a:t>
            </a:r>
            <a:r>
              <a:rPr lang="it-IT" sz="2000" dirty="0" err="1"/>
              <a:t>Conceptual</a:t>
            </a:r>
            <a:r>
              <a:rPr lang="it-IT" sz="2000" dirty="0"/>
              <a:t> bulk model for PBL</a:t>
            </a:r>
            <a:endParaRPr lang="it-IT" dirty="0"/>
          </a:p>
          <a:p>
            <a:pPr algn="ctr"/>
            <a:endParaRPr lang="it-IT" sz="2000" dirty="0"/>
          </a:p>
          <a:p>
            <a:pPr algn="ctr"/>
            <a:r>
              <a:rPr lang="it-IT" sz="2000" b="1" dirty="0"/>
              <a:t>High-</a:t>
            </a:r>
            <a:r>
              <a:rPr lang="it-IT" sz="2000" b="1" dirty="0" err="1"/>
              <a:t>resolution</a:t>
            </a:r>
            <a:r>
              <a:rPr lang="it-IT" sz="2000" b="1" dirty="0"/>
              <a:t> </a:t>
            </a:r>
            <a:r>
              <a:rPr lang="it-IT" sz="2000" b="1" dirty="0" err="1"/>
              <a:t>coupled</a:t>
            </a:r>
            <a:r>
              <a:rPr lang="it-IT" sz="2000" b="1" dirty="0"/>
              <a:t> </a:t>
            </a:r>
            <a:r>
              <a:rPr lang="it-IT" sz="2000" b="1" dirty="0" err="1"/>
              <a:t>simulation</a:t>
            </a:r>
            <a:r>
              <a:rPr lang="it-IT" sz="2000" dirty="0"/>
              <a:t>: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WRF           2km </a:t>
            </a:r>
            <a:r>
              <a:rPr lang="it-IT" sz="2000" dirty="0" err="1"/>
              <a:t>atmosphere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/>
              <a:t>CROCO    1km </a:t>
            </a:r>
            <a:r>
              <a:rPr lang="it-IT" sz="2000" dirty="0" err="1"/>
              <a:t>ocean</a:t>
            </a:r>
            <a:endParaRPr lang="it-IT" sz="2000" dirty="0"/>
          </a:p>
          <a:p>
            <a:pPr marL="285750" indent="-285750">
              <a:buFontTx/>
              <a:buChar char="-"/>
            </a:pPr>
            <a:r>
              <a:rPr lang="it-IT" sz="2000" dirty="0" err="1"/>
              <a:t>Daily</a:t>
            </a:r>
            <a:r>
              <a:rPr lang="it-IT" sz="2000" dirty="0"/>
              <a:t> </a:t>
            </a:r>
            <a:r>
              <a:rPr lang="it-IT" sz="2000" dirty="0" err="1"/>
              <a:t>averages</a:t>
            </a:r>
            <a:r>
              <a:rPr lang="it-IT" sz="2000" dirty="0"/>
              <a:t> in </a:t>
            </a:r>
            <a:r>
              <a:rPr lang="it-IT" sz="2000" dirty="0" err="1"/>
              <a:t>February</a:t>
            </a:r>
            <a:r>
              <a:rPr lang="it-IT" sz="2000" dirty="0"/>
              <a:t> 2020</a:t>
            </a:r>
          </a:p>
          <a:p>
            <a:pPr marL="285750" indent="-285750">
              <a:buFontTx/>
              <a:buChar char="-"/>
            </a:pPr>
            <a:r>
              <a:rPr lang="it-IT" sz="2000" dirty="0"/>
              <a:t>EUREC4A </a:t>
            </a:r>
            <a:r>
              <a:rPr lang="it-IT" sz="2000" dirty="0" err="1"/>
              <a:t>region</a:t>
            </a:r>
            <a:r>
              <a:rPr lang="it-IT" sz="2000" dirty="0"/>
              <a:t>  </a:t>
            </a:r>
            <a:r>
              <a:rPr lang="it-IT" sz="1400" i="1" dirty="0"/>
              <a:t>Stevens et al. 2021</a:t>
            </a:r>
            <a:endParaRPr lang="en-GB" sz="20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77C826-3DF7-031C-1ABE-0F818A3A62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378" y="961275"/>
            <a:ext cx="5143313" cy="4311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795F8-FD6D-AE00-E7FE-EBDD06504E84}"/>
              </a:ext>
            </a:extLst>
          </p:cNvPr>
          <p:cNvSpPr txBox="1"/>
          <p:nvPr/>
        </p:nvSpPr>
        <p:spPr>
          <a:xfrm>
            <a:off x="5732399" y="4405684"/>
            <a:ext cx="47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EQ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6EE0D9-8D86-4A47-1B11-2DF0B50465C1}"/>
              </a:ext>
            </a:extLst>
          </p:cNvPr>
          <p:cNvSpPr txBox="1"/>
          <p:nvPr/>
        </p:nvSpPr>
        <p:spPr>
          <a:xfrm>
            <a:off x="5713620" y="25221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10N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868940F-2346-2435-6148-DFB69ED3998D}"/>
              </a:ext>
            </a:extLst>
          </p:cNvPr>
          <p:cNvSpPr txBox="1"/>
          <p:nvPr/>
        </p:nvSpPr>
        <p:spPr>
          <a:xfrm>
            <a:off x="3012868" y="534579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50W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02C32FF-772A-1C18-8E64-4C179424547E}"/>
              </a:ext>
            </a:extLst>
          </p:cNvPr>
          <p:cNvSpPr txBox="1"/>
          <p:nvPr/>
        </p:nvSpPr>
        <p:spPr>
          <a:xfrm>
            <a:off x="1158651" y="5273075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60W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494D12E-CFDA-473A-4378-8443EEDD1FCF}"/>
              </a:ext>
            </a:extLst>
          </p:cNvPr>
          <p:cNvSpPr txBox="1"/>
          <p:nvPr/>
        </p:nvSpPr>
        <p:spPr>
          <a:xfrm>
            <a:off x="4773476" y="526056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40W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0A5F80E3-F6C1-9DA3-245C-553F22376FD5}"/>
              </a:ext>
            </a:extLst>
          </p:cNvPr>
          <p:cNvSpPr/>
          <p:nvPr/>
        </p:nvSpPr>
        <p:spPr>
          <a:xfrm>
            <a:off x="988828" y="1637414"/>
            <a:ext cx="2126512" cy="2169042"/>
          </a:xfrm>
          <a:prstGeom prst="rect">
            <a:avLst/>
          </a:prstGeom>
          <a:noFill/>
          <a:ln>
            <a:solidFill>
              <a:srgbClr val="FF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86BCC76-DF57-BACD-16FC-3A473013A997}"/>
              </a:ext>
            </a:extLst>
          </p:cNvPr>
          <p:cNvSpPr txBox="1"/>
          <p:nvPr/>
        </p:nvSpPr>
        <p:spPr>
          <a:xfrm>
            <a:off x="1767064" y="5717260"/>
            <a:ext cx="28097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/>
              <a:t>Sea </a:t>
            </a:r>
            <a:r>
              <a:rPr lang="it-IT" sz="1400" dirty="0" err="1"/>
              <a:t>sfc</a:t>
            </a:r>
            <a:r>
              <a:rPr lang="it-IT" sz="1400" dirty="0"/>
              <a:t> </a:t>
            </a:r>
            <a:r>
              <a:rPr lang="it-IT" sz="1400" dirty="0" err="1"/>
              <a:t>currents</a:t>
            </a:r>
            <a:r>
              <a:rPr lang="it-IT" sz="1400" dirty="0"/>
              <a:t> on 6 </a:t>
            </a:r>
            <a:r>
              <a:rPr lang="it-IT" sz="1400" dirty="0" err="1"/>
              <a:t>th</a:t>
            </a:r>
            <a:r>
              <a:rPr lang="it-IT" sz="1400" dirty="0"/>
              <a:t> April 2025</a:t>
            </a:r>
          </a:p>
          <a:p>
            <a:pPr algn="ctr"/>
            <a:r>
              <a:rPr lang="it-IT" sz="1400" dirty="0"/>
              <a:t> </a:t>
            </a:r>
            <a:r>
              <a:rPr lang="it-IT" sz="1400" dirty="0" err="1">
                <a:hlinkClick r:id="rId6"/>
              </a:rPr>
              <a:t>earth.null.school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2110411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6" y="863921"/>
            <a:ext cx="5580857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marL="2057400" lvl="5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       </a:t>
            </a:r>
            <a:r>
              <a:rPr lang="en-US" sz="2000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</a:t>
            </a: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STATISTICAL ANALYSES ON DAILY AVERAGES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C911ED2-D966-AB76-3025-A4BBCFE03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512A712-0CA3-62CB-A3C1-540B6D10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37E06AE-54BF-ED38-F2F1-AFDD23FD1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D07543A-57FC-36B5-C506-67307E904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897866" y="4745407"/>
            <a:ext cx="3770269" cy="923330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2" y="967181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24FCADD-B6FF-4014-31CF-5332255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EC3465A-8F34-D1E1-2C31-580EA3093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12358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/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/>
                  <a:t>Applied to </a:t>
                </a:r>
                <a:r>
                  <a:rPr lang="it-IT" sz="2000" dirty="0" err="1"/>
                  <a:t>unfiltered</a:t>
                </a:r>
                <a:r>
                  <a:rPr lang="it-IT" sz="2000" dirty="0"/>
                  <a:t> and </a:t>
                </a:r>
                <a:r>
                  <a:rPr lang="it-IT" sz="2000" dirty="0" err="1"/>
                  <a:t>filtered</a:t>
                </a:r>
                <a:r>
                  <a:rPr lang="it-IT" sz="2000" dirty="0"/>
                  <a:t> fields</a:t>
                </a:r>
              </a:p>
              <a:p>
                <a:pPr algn="ctr"/>
                <a:endParaRPr lang="it-IT" sz="2000" dirty="0"/>
              </a:p>
              <a:p>
                <a:pPr algn="ctr"/>
                <a:r>
                  <a:rPr lang="it-IT" sz="2000" dirty="0" err="1"/>
                  <a:t>Cut</a:t>
                </a:r>
                <a:r>
                  <a:rPr lang="it-IT" sz="2000" dirty="0"/>
                  <a:t>-off scale 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𝟐𝟎𝟎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  <a:p>
                <a:pPr algn="ctr"/>
                <a:endParaRPr lang="en-GB" sz="2000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AE311557-DD7F-184C-D509-83EB513A55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55" y="4479106"/>
                <a:ext cx="4795935" cy="1384995"/>
              </a:xfrm>
              <a:prstGeom prst="rect">
                <a:avLst/>
              </a:prstGeom>
              <a:blipFill>
                <a:blip r:embed="rId4"/>
                <a:stretch>
                  <a:fillRect t="-26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5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739EA3B-3073-963E-E5A0-FA2A7F9E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65CDA7C-E7FC-3E0A-C8B5-7EAB3B10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4979" y="66889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1845906" y="109903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541076" y="6255157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9B9AF97-EA78-48A1-6954-89D9CCCA7457}"/>
              </a:ext>
            </a:extLst>
          </p:cNvPr>
          <p:cNvSpPr txBox="1"/>
          <p:nvPr/>
        </p:nvSpPr>
        <p:spPr>
          <a:xfrm>
            <a:off x="8291804" y="1025281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F8318B34-E7E4-8308-44B7-8155332EB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020CBA0-69AA-10E1-1543-BAAC7E3BD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144217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245257"/>
            <a:ext cx="5619750" cy="4391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374787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594232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555308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/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ROLE OF</a:t>
                </a:r>
                <a:r>
                  <a:rPr lang="it-IT" sz="2800" b="1" dirty="0"/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A5D3FE84-58A3-367F-90F0-76B71F7D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2544" y="39491"/>
                <a:ext cx="2556588" cy="816955"/>
              </a:xfrm>
              <a:prstGeom prst="rect">
                <a:avLst/>
              </a:prstGeom>
              <a:blipFill>
                <a:blip r:embed="rId9"/>
                <a:stretch>
                  <a:fillRect l="-3580" b="-14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4B92017-E062-83A5-9D28-03FE67EDAE63}"/>
              </a:ext>
            </a:extLst>
          </p:cNvPr>
          <p:cNvSpPr txBox="1"/>
          <p:nvPr/>
        </p:nvSpPr>
        <p:spPr>
          <a:xfrm>
            <a:off x="2101174" y="87286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Low – pass</a:t>
            </a:r>
            <a:endParaRPr lang="en-GB" sz="2400" b="1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F05B07A-E362-9493-6885-CD40559A3201}"/>
              </a:ext>
            </a:extLst>
          </p:cNvPr>
          <p:cNvSpPr txBox="1"/>
          <p:nvPr/>
        </p:nvSpPr>
        <p:spPr>
          <a:xfrm>
            <a:off x="8547072" y="799119"/>
            <a:ext cx="205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High – pass</a:t>
            </a:r>
            <a:endParaRPr lang="en-GB" sz="24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73FB6F-6CE6-E954-4ABF-82D9C2B73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8CF91B4-99D2-D117-531B-74B313240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1" grpId="0" animBg="1"/>
      <p:bldP spid="10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8061"/>
            <a:ext cx="5519245" cy="47792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385219"/>
                <a:ext cx="12577863" cy="9185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4402265" y="171237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7530076-D945-0197-CA74-2D2363F255A7}"/>
              </a:ext>
            </a:extLst>
          </p:cNvPr>
          <p:cNvGrpSpPr/>
          <p:nvPr/>
        </p:nvGrpSpPr>
        <p:grpSpPr>
          <a:xfrm>
            <a:off x="109291" y="1494047"/>
            <a:ext cx="5734088" cy="4555702"/>
            <a:chOff x="109291" y="1494047"/>
            <a:chExt cx="5734088" cy="4555702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158D642-C0E4-BD1D-2433-93B34D9AC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83" y="1519028"/>
              <a:ext cx="5706096" cy="45307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/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b="1" dirty="0"/>
                    <a:t>S = 8.76 </a:t>
                  </a:r>
                  <a14:m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𝑾</m:t>
                      </m:r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it-IT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it-IT" b="1" dirty="0"/>
                    <a:t> </a:t>
                  </a:r>
                </a:p>
                <a:p>
                  <a:pPr algn="ctr"/>
                  <a:r>
                    <a:rPr lang="it-IT" b="1" dirty="0" err="1"/>
                    <a:t>Corr</a:t>
                  </a:r>
                  <a:r>
                    <a:rPr lang="it-IT" b="1" dirty="0"/>
                    <a:t> = 0.69</a:t>
                  </a:r>
                </a:p>
                <a:p>
                  <a:pPr algn="ctr"/>
                  <a:r>
                    <a:rPr lang="it-IT" b="1" dirty="0"/>
                    <a:t>P &lt; 5%</a:t>
                  </a:r>
                  <a:endParaRPr lang="en-GB" b="1" dirty="0"/>
                </a:p>
              </p:txBody>
            </p:sp>
          </mc:Choice>
          <mc:Fallback xmlns="">
            <p:sp>
              <p:nvSpPr>
                <p:cNvPr id="3" name="CasellaDiTesto 2">
                  <a:extLst>
                    <a:ext uri="{FF2B5EF4-FFF2-40B4-BE49-F238E27FC236}">
                      <a16:creationId xmlns:a16="http://schemas.microsoft.com/office/drawing/2014/main" id="{1418D63C-8335-B689-7DBC-99CBF59F2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038" y="2014792"/>
                  <a:ext cx="2220180" cy="929550"/>
                </a:xfrm>
                <a:prstGeom prst="rect">
                  <a:avLst/>
                </a:prstGeom>
                <a:blipFill>
                  <a:blip r:embed="rId5"/>
                  <a:stretch>
                    <a:fillRect t="-2632" b="-10526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323280BA-42B0-3D92-8807-854653413CE2}"/>
                </a:ext>
              </a:extLst>
            </p:cNvPr>
            <p:cNvSpPr txBox="1"/>
            <p:nvPr/>
          </p:nvSpPr>
          <p:spPr>
            <a:xfrm>
              <a:off x="3784453" y="1494047"/>
              <a:ext cx="60848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 err="1"/>
                <a:t>dSHF</a:t>
              </a:r>
              <a:endParaRPr lang="en-GB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B9D0466E-58C4-7ED4-D5A4-D67CD350D34D}"/>
                </a:ext>
              </a:extLst>
            </p:cNvPr>
            <p:cNvSpPr txBox="1"/>
            <p:nvPr/>
          </p:nvSpPr>
          <p:spPr>
            <a:xfrm rot="16200000">
              <a:off x="-25673" y="4332597"/>
              <a:ext cx="608481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SHF</a:t>
              </a:r>
              <a:endParaRPr lang="en-GB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/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MESOSCALE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b>
                    </m:sSub>
                  </m:oMath>
                </a14:m>
                <a:r>
                  <a:rPr lang="it-IT" dirty="0"/>
                  <a:t> DOES NOT ADJUST TO </a:t>
                </a:r>
                <a:r>
                  <a:rPr lang="it-IT" b="1" i="1" dirty="0"/>
                  <a:t>SST </a:t>
                </a:r>
                <a:r>
                  <a:rPr lang="it-IT" dirty="0"/>
                  <a:t>!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C2783237-D51F-701E-C5BF-EB9DA470D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36" y="6217295"/>
                <a:ext cx="4865231" cy="369332"/>
              </a:xfrm>
              <a:prstGeom prst="rect">
                <a:avLst/>
              </a:prstGeom>
              <a:blipFill>
                <a:blip r:embed="rId6"/>
                <a:stretch>
                  <a:fillRect l="-746" t="-3030" b="-21212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E8C72AE-B330-6C83-8044-B181D5AA5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F530239-B658-E727-7D33-D269C3EE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396E30-9941-F216-3B8E-843877198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566" y="1660797"/>
            <a:ext cx="5672471" cy="430870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63" y="1616966"/>
            <a:ext cx="5736037" cy="433546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174070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6172" y="1136590"/>
                <a:ext cx="4763211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2797" y="1092548"/>
                <a:ext cx="4961625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89074B-8CCA-B526-9086-DAF1C67A7026}"/>
              </a:ext>
            </a:extLst>
          </p:cNvPr>
          <p:cNvSpPr txBox="1"/>
          <p:nvPr/>
        </p:nvSpPr>
        <p:spPr>
          <a:xfrm>
            <a:off x="186612" y="6432810"/>
            <a:ext cx="1775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Recall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/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=47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1A55CD98-6F26-6D5E-F8D1-2324483FE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045" y="6123270"/>
                <a:ext cx="2934889" cy="633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/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𝑆𝐻𝐹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=8.7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𝑊</m:t>
                      </m:r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3CF2B6EF-13C7-9F59-C696-E9C898B7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1061" y="6109038"/>
                <a:ext cx="2934889" cy="6338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993209A-102E-83D1-64FB-6FF791B43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AAAEAD0-FD0D-8C8A-7C17-1375E3EF7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5BC726-63B3-149B-4022-7A564BF86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55ED4E3-ABDF-B7CF-1485-AAB72979A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FF6D4C5A-6A92-E96A-86A3-4F63ABC72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191C06F-39A2-A9FA-EDEF-698CAF1E0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4F3766-BA85-BBE5-88A6-28D15EA4B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B2830DD-A52F-4553-C6B1-B3C119B5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8A817B0-33AD-AB2E-8F85-E75DB845F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9A969D37-BB89-5743-1997-327E83224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436" y="6194896"/>
            <a:ext cx="2920631" cy="28783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775" y="1898429"/>
            <a:ext cx="3710235" cy="3130054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177AD70-A907-2D50-4BD2-CAB73E5FE5C8}"/>
              </a:ext>
            </a:extLst>
          </p:cNvPr>
          <p:cNvSpPr txBox="1"/>
          <p:nvPr/>
        </p:nvSpPr>
        <p:spPr>
          <a:xfrm>
            <a:off x="292863" y="140475"/>
            <a:ext cx="401744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/>
              <a:t>From lower complexity…</a:t>
            </a:r>
          </a:p>
          <a:p>
            <a:pPr algn="ctr"/>
            <a:endParaRPr lang="en-GB" sz="2400" b="1" dirty="0"/>
          </a:p>
          <a:p>
            <a:pPr algn="ctr"/>
            <a:r>
              <a:rPr lang="en-GB" sz="2800" b="1" dirty="0"/>
              <a:t>Conceptual Bulk model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A95C5C-67D0-36FD-3F96-EA5CEFE42436}"/>
              </a:ext>
            </a:extLst>
          </p:cNvPr>
          <p:cNvSpPr txBox="1"/>
          <p:nvPr/>
        </p:nvSpPr>
        <p:spPr>
          <a:xfrm>
            <a:off x="8153400" y="1436764"/>
            <a:ext cx="35425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Temperature follows SST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A42ED3-8F64-33F1-4FF6-B8328127F74C}"/>
              </a:ext>
            </a:extLst>
          </p:cNvPr>
          <p:cNvSpPr txBox="1"/>
          <p:nvPr/>
        </p:nvSpPr>
        <p:spPr>
          <a:xfrm>
            <a:off x="6612594" y="443896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Moisture decreases!</a:t>
            </a:r>
          </a:p>
          <a:p>
            <a:pPr algn="ctr"/>
            <a:endParaRPr lang="en-GB" sz="28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346119" y="5079543"/>
            <a:ext cx="379151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i="1" dirty="0"/>
              <a:t>Stevens et al. 2002</a:t>
            </a:r>
          </a:p>
          <a:p>
            <a:r>
              <a:rPr lang="it-IT" sz="1600" i="1" dirty="0" err="1"/>
              <a:t>Neggers</a:t>
            </a:r>
            <a:r>
              <a:rPr lang="it-IT" sz="1600" i="1" dirty="0"/>
              <a:t> et al. 2006</a:t>
            </a:r>
          </a:p>
          <a:p>
            <a:r>
              <a:rPr lang="it-IT" sz="1600" i="1" dirty="0"/>
              <a:t>Naumann et al. 2019</a:t>
            </a:r>
          </a:p>
          <a:p>
            <a:endParaRPr lang="en-GB" sz="1600" i="1" dirty="0"/>
          </a:p>
        </p:txBody>
      </p:sp>
      <p:grpSp>
        <p:nvGrpSpPr>
          <p:cNvPr id="29" name="Gruppo 28">
            <a:extLst>
              <a:ext uri="{FF2B5EF4-FFF2-40B4-BE49-F238E27FC236}">
                <a16:creationId xmlns:a16="http://schemas.microsoft.com/office/drawing/2014/main" id="{CA57A8C7-FD15-C118-50A6-6D93D3917620}"/>
              </a:ext>
            </a:extLst>
          </p:cNvPr>
          <p:cNvGrpSpPr/>
          <p:nvPr/>
        </p:nvGrpSpPr>
        <p:grpSpPr>
          <a:xfrm>
            <a:off x="4647876" y="34877"/>
            <a:ext cx="3239994" cy="3130054"/>
            <a:chOff x="4647876" y="34877"/>
            <a:chExt cx="3239994" cy="3130054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523A1E7C-9FE6-8E59-95BD-41048B000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7876" y="34877"/>
              <a:ext cx="3239994" cy="3130054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3C40DE25-766B-B1FC-85DB-6C7DC421CDA5}"/>
                    </a:ext>
                  </a:extLst>
                </p14:cNvPr>
                <p14:cNvContentPartPr/>
                <p14:nvPr/>
              </p14:nvContentPartPr>
              <p14:xfrm>
                <a:off x="6102475" y="70904"/>
                <a:ext cx="182880" cy="97920"/>
              </p14:xfrm>
            </p:contentPart>
          </mc:Choice>
          <mc:Fallback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3C40DE25-766B-B1FC-85DB-6C7DC421CDA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4475" y="52904"/>
                  <a:ext cx="21852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4755" y="176024"/>
              <a:ext cx="360" cy="360"/>
            </p14:xfrm>
          </p:contentPart>
        </mc:Choice>
        <mc:Fallback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7115" y="158384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uppo 29">
            <a:extLst>
              <a:ext uri="{FF2B5EF4-FFF2-40B4-BE49-F238E27FC236}">
                <a16:creationId xmlns:a16="http://schemas.microsoft.com/office/drawing/2014/main" id="{413A66E6-B8CF-0B93-5077-189DFDE160CF}"/>
              </a:ext>
            </a:extLst>
          </p:cNvPr>
          <p:cNvGrpSpPr/>
          <p:nvPr/>
        </p:nvGrpSpPr>
        <p:grpSpPr>
          <a:xfrm>
            <a:off x="4795652" y="3177307"/>
            <a:ext cx="3022233" cy="3066865"/>
            <a:chOff x="4795652" y="3177307"/>
            <a:chExt cx="3022233" cy="3066865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EBB87B74-B7E9-FA7A-38EC-662DD84CA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95652" y="3177307"/>
              <a:ext cx="3022233" cy="3066865"/>
            </a:xfrm>
            <a:prstGeom prst="rect">
              <a:avLst/>
            </a:prstGeom>
          </p:spPr>
        </p:pic>
        <p:grpSp>
          <p:nvGrpSpPr>
            <p:cNvPr id="26" name="Gruppo 25">
              <a:extLst>
                <a:ext uri="{FF2B5EF4-FFF2-40B4-BE49-F238E27FC236}">
                  <a16:creationId xmlns:a16="http://schemas.microsoft.com/office/drawing/2014/main" id="{E98414C5-411C-6114-27EC-FE7A4B0D61C1}"/>
                </a:ext>
              </a:extLst>
            </p:cNvPr>
            <p:cNvGrpSpPr/>
            <p:nvPr/>
          </p:nvGrpSpPr>
          <p:grpSpPr>
            <a:xfrm>
              <a:off x="5513515" y="3241424"/>
              <a:ext cx="163080" cy="111240"/>
              <a:chOff x="5513515" y="3241424"/>
              <a:chExt cx="163080" cy="11124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11">
                <p14:nvContentPartPr>
                  <p14:cNvPr id="11" name="Input penna 10">
                    <a:extLst>
                      <a:ext uri="{FF2B5EF4-FFF2-40B4-BE49-F238E27FC236}">
                        <a16:creationId xmlns:a16="http://schemas.microsoft.com/office/drawing/2014/main" id="{53911382-4610-D19F-C1E1-5B4ADC34BBC3}"/>
                      </a:ext>
                    </a:extLst>
                  </p14:cNvPr>
                  <p14:cNvContentPartPr/>
                  <p14:nvPr/>
                </p14:nvContentPartPr>
                <p14:xfrm>
                  <a:off x="5610715" y="3262304"/>
                  <a:ext cx="360" cy="360"/>
                </p14:xfrm>
              </p:contentPart>
            </mc:Choice>
            <mc:Fallback>
              <p:pic>
                <p:nvPicPr>
                  <p:cNvPr id="11" name="Input penna 10">
                    <a:extLst>
                      <a:ext uri="{FF2B5EF4-FFF2-40B4-BE49-F238E27FC236}">
                        <a16:creationId xmlns:a16="http://schemas.microsoft.com/office/drawing/2014/main" id="{53911382-4610-D19F-C1E1-5B4ADC34BBC3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93075" y="3244304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2">
                <p14:nvContentPartPr>
                  <p14:cNvPr id="12" name="Input penna 11">
                    <a:extLst>
                      <a:ext uri="{FF2B5EF4-FFF2-40B4-BE49-F238E27FC236}">
                        <a16:creationId xmlns:a16="http://schemas.microsoft.com/office/drawing/2014/main" id="{3EED3847-A0BC-194D-1048-E34F32B7DFA8}"/>
                      </a:ext>
                    </a:extLst>
                  </p14:cNvPr>
                  <p14:cNvContentPartPr/>
                  <p14:nvPr/>
                </p14:nvContentPartPr>
                <p14:xfrm>
                  <a:off x="5579755" y="3262304"/>
                  <a:ext cx="360" cy="360"/>
                </p14:xfrm>
              </p:contentPart>
            </mc:Choice>
            <mc:Fallback>
              <p:pic>
                <p:nvPicPr>
                  <p:cNvPr id="12" name="Input penna 11">
                    <a:extLst>
                      <a:ext uri="{FF2B5EF4-FFF2-40B4-BE49-F238E27FC236}">
                        <a16:creationId xmlns:a16="http://schemas.microsoft.com/office/drawing/2014/main" id="{3EED3847-A0BC-194D-1048-E34F32B7DFA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61755" y="3244304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3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6E693A33-2563-656B-3B5D-E3A865922071}"/>
                      </a:ext>
                    </a:extLst>
                  </p14:cNvPr>
                  <p14:cNvContentPartPr/>
                  <p14:nvPr/>
                </p14:nvContentPartPr>
                <p14:xfrm>
                  <a:off x="5558875" y="3241424"/>
                  <a:ext cx="360" cy="360"/>
                </p14:xfrm>
              </p:contentPart>
            </mc:Choice>
            <mc:Fallback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6E693A33-2563-656B-3B5D-E3A865922071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41235" y="3223424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4">
                <p14:nvContentPartPr>
                  <p14:cNvPr id="18" name="Input penna 17">
                    <a:extLst>
                      <a:ext uri="{FF2B5EF4-FFF2-40B4-BE49-F238E27FC236}">
                        <a16:creationId xmlns:a16="http://schemas.microsoft.com/office/drawing/2014/main" id="{42378483-1935-BEEF-3405-4D46263F1CE6}"/>
                      </a:ext>
                    </a:extLst>
                  </p14:cNvPr>
                  <p14:cNvContentPartPr/>
                  <p14:nvPr/>
                </p14:nvContentPartPr>
                <p14:xfrm>
                  <a:off x="5558875" y="3241424"/>
                  <a:ext cx="360" cy="360"/>
                </p14:xfrm>
              </p:contentPart>
            </mc:Choice>
            <mc:Fallback>
              <p:pic>
                <p:nvPicPr>
                  <p:cNvPr id="18" name="Input penna 17">
                    <a:extLst>
                      <a:ext uri="{FF2B5EF4-FFF2-40B4-BE49-F238E27FC236}">
                        <a16:creationId xmlns:a16="http://schemas.microsoft.com/office/drawing/2014/main" id="{42378483-1935-BEEF-3405-4D46263F1CE6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41235" y="3223424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5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8A9AAB9E-927F-8EC2-DB25-7B2469374152}"/>
                      </a:ext>
                    </a:extLst>
                  </p14:cNvPr>
                  <p14:cNvContentPartPr/>
                  <p14:nvPr/>
                </p14:nvContentPartPr>
                <p14:xfrm>
                  <a:off x="5558875" y="3251864"/>
                  <a:ext cx="360" cy="360"/>
                </p14:xfrm>
              </p:contentPart>
            </mc:Choice>
            <mc:Fallback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8A9AAB9E-927F-8EC2-DB25-7B2469374152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41235" y="3234224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6">
                <p14:nvContentPartPr>
                  <p14:cNvPr id="22" name="Input penna 21">
                    <a:extLst>
                      <a:ext uri="{FF2B5EF4-FFF2-40B4-BE49-F238E27FC236}">
                        <a16:creationId xmlns:a16="http://schemas.microsoft.com/office/drawing/2014/main" id="{BA7795FD-9D92-92B5-EEDC-9B33527A3185}"/>
                      </a:ext>
                    </a:extLst>
                  </p14:cNvPr>
                  <p14:cNvContentPartPr/>
                  <p14:nvPr/>
                </p14:nvContentPartPr>
                <p14:xfrm>
                  <a:off x="5558875" y="3272744"/>
                  <a:ext cx="360" cy="360"/>
                </p14:xfrm>
              </p:contentPart>
            </mc:Choice>
            <mc:Fallback>
              <p:pic>
                <p:nvPicPr>
                  <p:cNvPr id="22" name="Input penna 21">
                    <a:extLst>
                      <a:ext uri="{FF2B5EF4-FFF2-40B4-BE49-F238E27FC236}">
                        <a16:creationId xmlns:a16="http://schemas.microsoft.com/office/drawing/2014/main" id="{BA7795FD-9D92-92B5-EEDC-9B33527A318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41235" y="3255104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7">
                <p14:nvContentPartPr>
                  <p14:cNvPr id="23" name="Input penna 22">
                    <a:extLst>
                      <a:ext uri="{FF2B5EF4-FFF2-40B4-BE49-F238E27FC236}">
                        <a16:creationId xmlns:a16="http://schemas.microsoft.com/office/drawing/2014/main" id="{A4D9D8A4-B4ED-F7F9-D8ED-C03E2AEE5525}"/>
                      </a:ext>
                    </a:extLst>
                  </p14:cNvPr>
                  <p14:cNvContentPartPr/>
                  <p14:nvPr/>
                </p14:nvContentPartPr>
                <p14:xfrm>
                  <a:off x="5558875" y="3283184"/>
                  <a:ext cx="360" cy="360"/>
                </p14:xfrm>
              </p:contentPart>
            </mc:Choice>
            <mc:Fallback>
              <p:pic>
                <p:nvPicPr>
                  <p:cNvPr id="23" name="Input penna 22">
                    <a:extLst>
                      <a:ext uri="{FF2B5EF4-FFF2-40B4-BE49-F238E27FC236}">
                        <a16:creationId xmlns:a16="http://schemas.microsoft.com/office/drawing/2014/main" id="{A4D9D8A4-B4ED-F7F9-D8ED-C03E2AEE5525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541235" y="3265184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18">
                <p14:nvContentPartPr>
                  <p14:cNvPr id="24" name="Input penna 23">
                    <a:extLst>
                      <a:ext uri="{FF2B5EF4-FFF2-40B4-BE49-F238E27FC236}">
                        <a16:creationId xmlns:a16="http://schemas.microsoft.com/office/drawing/2014/main" id="{98DEB40B-26A7-9178-A1F7-CFE03DE5DD72}"/>
                      </a:ext>
                    </a:extLst>
                  </p14:cNvPr>
                  <p14:cNvContentPartPr/>
                  <p14:nvPr/>
                </p14:nvContentPartPr>
                <p14:xfrm>
                  <a:off x="5558875" y="3283184"/>
                  <a:ext cx="17280" cy="6840"/>
                </p14:xfrm>
              </p:contentPart>
            </mc:Choice>
            <mc:Fallback>
              <p:pic>
                <p:nvPicPr>
                  <p:cNvPr id="24" name="Input penna 23">
                    <a:extLst>
                      <a:ext uri="{FF2B5EF4-FFF2-40B4-BE49-F238E27FC236}">
                        <a16:creationId xmlns:a16="http://schemas.microsoft.com/office/drawing/2014/main" id="{98DEB40B-26A7-9178-A1F7-CFE03DE5DD72}"/>
                      </a:ext>
                    </a:extLst>
                  </p:cNvPr>
                  <p:cNvPicPr/>
                  <p:nvPr/>
                </p:nvPicPr>
                <p:blipFill>
                  <a:blip r:embed="rId19"/>
                  <a:stretch>
                    <a:fillRect/>
                  </a:stretch>
                </p:blipFill>
                <p:spPr>
                  <a:xfrm>
                    <a:off x="5541235" y="3265184"/>
                    <a:ext cx="5292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20">
                <p14:nvContentPartPr>
                  <p14:cNvPr id="25" name="Input penna 24">
                    <a:extLst>
                      <a:ext uri="{FF2B5EF4-FFF2-40B4-BE49-F238E27FC236}">
                        <a16:creationId xmlns:a16="http://schemas.microsoft.com/office/drawing/2014/main" id="{28A86687-DE9A-2E47-1E70-2F6E725C00DC}"/>
                      </a:ext>
                    </a:extLst>
                  </p14:cNvPr>
                  <p14:cNvContentPartPr/>
                  <p14:nvPr/>
                </p14:nvContentPartPr>
                <p14:xfrm>
                  <a:off x="5513515" y="3246104"/>
                  <a:ext cx="163080" cy="106560"/>
                </p14:xfrm>
              </p:contentPart>
            </mc:Choice>
            <mc:Fallback>
              <p:pic>
                <p:nvPicPr>
                  <p:cNvPr id="25" name="Input penna 24">
                    <a:extLst>
                      <a:ext uri="{FF2B5EF4-FFF2-40B4-BE49-F238E27FC236}">
                        <a16:creationId xmlns:a16="http://schemas.microsoft.com/office/drawing/2014/main" id="{28A86687-DE9A-2E47-1E70-2F6E725C00DC}"/>
                      </a:ext>
                    </a:extLst>
                  </p:cNvPr>
                  <p:cNvPicPr/>
                  <p:nvPr/>
                </p:nvPicPr>
                <p:blipFill>
                  <a:blip r:embed="rId21"/>
                  <a:stretch>
                    <a:fillRect/>
                  </a:stretch>
                </p:blipFill>
                <p:spPr>
                  <a:xfrm>
                    <a:off x="5495875" y="3228464"/>
                    <a:ext cx="198720" cy="142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DE542C3-7632-16D0-5C3D-ECAE7387C631}"/>
              </a:ext>
            </a:extLst>
          </p:cNvPr>
          <p:cNvSpPr txBox="1"/>
          <p:nvPr/>
        </p:nvSpPr>
        <p:spPr>
          <a:xfrm>
            <a:off x="11353800" y="4218017"/>
            <a:ext cx="7360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dirty="0"/>
              <a:t>!?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5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BA01BAD-4291-7236-EFCC-1A9C302A1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D20129A-95BD-DE23-1D9D-A8A30607F880}"/>
              </a:ext>
            </a:extLst>
          </p:cNvPr>
          <p:cNvSpPr txBox="1"/>
          <p:nvPr/>
        </p:nvSpPr>
        <p:spPr>
          <a:xfrm>
            <a:off x="3745148" y="1357808"/>
            <a:ext cx="93101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dirty="0"/>
              <a:t>WVMR’</a:t>
            </a:r>
            <a:endParaRPr lang="en-GB" dirty="0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3C0815E1-E60B-E2C4-CD65-17E08644B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83F61E-6E9D-88A1-82B8-CA1374C37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A8DEE28-CC18-E12E-3940-6D4432E67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3F064E1-89F1-ACAA-EBA6-D31A92B7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F53F4B7-9C0E-8218-B9D9-880C89E1C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SST actually the dominant factor </a:t>
            </a:r>
            <a:r>
              <a:rPr lang="en-US" sz="3200" b="1" dirty="0"/>
              <a:t>driving LHF</a:t>
            </a:r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covariances</a:t>
            </a:r>
            <a:r>
              <a:rPr lang="it-IT" sz="2400" b="1" dirty="0"/>
              <a:t>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2" name="Segnaposto numero diapositiva 21">
            <a:extLst>
              <a:ext uri="{FF2B5EF4-FFF2-40B4-BE49-F238E27FC236}">
                <a16:creationId xmlns:a16="http://schemas.microsoft.com/office/drawing/2014/main" id="{6EB93342-0C9D-B09F-5F5D-C926B056F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89BC74-86C7-F884-1FD8-8C183568C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587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9CA3C62-F891-8ED4-607D-41BBD65E93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12" y="5028055"/>
            <a:ext cx="11353800" cy="1524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7D20AD-F1B5-702C-47F2-DB2EB9F7C2CE}"/>
              </a:ext>
            </a:extLst>
          </p:cNvPr>
          <p:cNvSpPr txBox="1"/>
          <p:nvPr/>
        </p:nvSpPr>
        <p:spPr>
          <a:xfrm>
            <a:off x="3433665" y="4400243"/>
            <a:ext cx="5066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From </a:t>
            </a:r>
            <a:r>
              <a:rPr lang="it-IT" dirty="0" err="1"/>
              <a:t>here</a:t>
            </a:r>
            <a:r>
              <a:rPr lang="it-IT" dirty="0"/>
              <a:t>, </a:t>
            </a:r>
            <a:r>
              <a:rPr lang="it-IT" dirty="0" err="1"/>
              <a:t>define</a:t>
            </a:r>
            <a:r>
              <a:rPr lang="it-IT" dirty="0"/>
              <a:t> the </a:t>
            </a:r>
            <a:r>
              <a:rPr lang="it-IT" sz="2000" b="1" i="1" dirty="0" err="1"/>
              <a:t>local</a:t>
            </a:r>
            <a:r>
              <a:rPr lang="it-IT" sz="2000" b="1" i="1" dirty="0"/>
              <a:t> </a:t>
            </a:r>
            <a:r>
              <a:rPr lang="it-IT" sz="2000" b="1" i="1" dirty="0" err="1"/>
              <a:t>correlation</a:t>
            </a:r>
            <a:r>
              <a:rPr lang="it-IT" sz="2000" b="1" i="1" dirty="0"/>
              <a:t> </a:t>
            </a:r>
            <a:r>
              <a:rPr lang="it-IT" dirty="0" err="1"/>
              <a:t>metric</a:t>
            </a:r>
            <a:r>
              <a:rPr lang="it-IT" dirty="0"/>
              <a:t> </a:t>
            </a:r>
            <a:endParaRPr lang="it-IT" b="1" dirty="0"/>
          </a:p>
        </p:txBody>
      </p:sp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211FEE63-757C-6E73-E6C4-7C095B2558E5}"/>
              </a:ext>
            </a:extLst>
          </p:cNvPr>
          <p:cNvSpPr/>
          <p:nvPr/>
        </p:nvSpPr>
        <p:spPr>
          <a:xfrm>
            <a:off x="5477069" y="2985796"/>
            <a:ext cx="618931" cy="135472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/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noFill/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000" b="1" dirty="0"/>
                  <a:t>OVERBAR = low-pass filter, </a:t>
                </a:r>
                <a14:m>
                  <m:oMath xmlns:m="http://schemas.openxmlformats.org/officeDocument/2006/math"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0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293F1DF3-F777-B3B5-2E90-C936982F1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69" y="245831"/>
                <a:ext cx="4702629" cy="400110"/>
              </a:xfrm>
              <a:prstGeom prst="rect">
                <a:avLst/>
              </a:prstGeom>
              <a:blipFill>
                <a:blip r:embed="rId7"/>
                <a:stretch>
                  <a:fillRect l="-900" t="-1389" b="-20833"/>
                </a:stretch>
              </a:blipFill>
              <a:ln w="38100"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2C7E630-A0E7-8F19-88A7-73B47EE81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5B49A64-2BBC-D81A-4ABD-C09EF00F5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0" smtClean="0">
                          <a:latin typeface="Cambria Math" panose="02040503050406030204" pitchFamily="18" charset="0"/>
                        </a:rPr>
                        <m:t>𝐬𝐜𝐚𝐥𝐞𝐬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100" y="901387"/>
                <a:ext cx="460770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b="1" dirty="0" err="1"/>
                  <a:t>scales</a:t>
                </a:r>
                <a:r>
                  <a:rPr lang="it-IT" sz="2800" b="1" dirty="0"/>
                  <a:t> </a:t>
                </a:r>
                <a14:m>
                  <m:oMath xmlns:m="http://schemas.openxmlformats.org/officeDocument/2006/math"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𝟏𝟓𝟎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sz="2800" b="1" i="1" smtClean="0">
                        <a:latin typeface="Cambria Math" panose="02040503050406030204" pitchFamily="18" charset="0"/>
                      </a:rPr>
                      <m:t>𝒌𝒎</m:t>
                    </m:r>
                  </m:oMath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547" y="918388"/>
                <a:ext cx="3267269" cy="523220"/>
              </a:xfrm>
              <a:prstGeom prst="rect">
                <a:avLst/>
              </a:prstGeom>
              <a:blipFill>
                <a:blip r:embed="rId7"/>
                <a:stretch>
                  <a:fillRect l="-3918" t="-12941" b="-329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E699D2EE-5781-D55D-B1B9-606C610B7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ADAA784-A9C5-13EC-A91F-63BF3791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AE2C3F1-219A-343D-ED34-3285C251F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0EC1AD9-66C7-1EDD-DEF2-9B27B0F3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91FA08-73CE-4D1A-8C13-7F88F4C99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7A5AA08-6AF4-B06F-E6E6-39B50138C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289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B9F919A-FC65-82B0-E95E-858426A84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ECEAB94-80C8-40D2-29A0-19F62B0F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41B871A-A3BC-F805-718E-2646DF81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6F5BD23-E9C5-FA02-715F-FC5639E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18" y="867013"/>
            <a:ext cx="11298227" cy="5210902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A90BC20-E8DA-685C-5642-D0B36E007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9B6C531-F6B5-795E-208E-C2BADBCE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4752C91-68F0-D94E-F4AC-C62B4106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1B4D49-961A-6F91-F109-C07CD81C1564}"/>
              </a:ext>
            </a:extLst>
          </p:cNvPr>
          <p:cNvSpPr txBox="1"/>
          <p:nvPr/>
        </p:nvSpPr>
        <p:spPr>
          <a:xfrm>
            <a:off x="1665724" y="140475"/>
            <a:ext cx="8723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… to </a:t>
            </a:r>
            <a:r>
              <a:rPr lang="it-IT" sz="2400" b="1" dirty="0" err="1"/>
              <a:t>higher</a:t>
            </a:r>
            <a:r>
              <a:rPr lang="it-IT" sz="2400" b="1" dirty="0"/>
              <a:t> </a:t>
            </a:r>
            <a:r>
              <a:rPr lang="it-IT" sz="2400" b="1" dirty="0" err="1"/>
              <a:t>complexity</a:t>
            </a:r>
            <a:r>
              <a:rPr lang="it-IT" sz="2400" b="1" dirty="0"/>
              <a:t> – The </a:t>
            </a:r>
            <a:r>
              <a:rPr lang="it-IT" sz="2400" b="1" dirty="0" err="1"/>
              <a:t>coupled</a:t>
            </a:r>
            <a:r>
              <a:rPr lang="it-IT" sz="2400" b="1" dirty="0"/>
              <a:t> </a:t>
            </a:r>
            <a:r>
              <a:rPr lang="it-IT" sz="2400" b="1" dirty="0" err="1"/>
              <a:t>simulation</a:t>
            </a:r>
            <a:endParaRPr lang="it-IT" b="1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4C6C8783-D91B-3D5A-C915-57C377E2916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2D46FC-5EDA-ECBE-3360-97BFD1F43C2E}"/>
              </a:ext>
            </a:extLst>
          </p:cNvPr>
          <p:cNvSpPr txBox="1"/>
          <p:nvPr/>
        </p:nvSpPr>
        <p:spPr>
          <a:xfrm>
            <a:off x="3586295" y="879832"/>
            <a:ext cx="526554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b="1" dirty="0"/>
              <a:t>High-pass </a:t>
            </a:r>
            <a:r>
              <a:rPr lang="it-IT" b="1" dirty="0" err="1"/>
              <a:t>filtered</a:t>
            </a:r>
            <a:r>
              <a:rPr lang="it-IT" b="1" dirty="0"/>
              <a:t> fields (200 km) – 11th Feb. 2020</a:t>
            </a:r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  <p:sp>
        <p:nvSpPr>
          <p:cNvPr id="14" name="Segnaposto numero diapositiva 13">
            <a:extLst>
              <a:ext uri="{FF2B5EF4-FFF2-40B4-BE49-F238E27FC236}">
                <a16:creationId xmlns:a16="http://schemas.microsoft.com/office/drawing/2014/main" id="{CED03D9B-3D55-D1C0-BD10-BA87C22E9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D987C25-02D2-81CB-88F5-AEDE14260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F8DA42-F2A4-B9AB-F79D-48D904E9F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9D2EE50-16C5-3F15-44E9-403150869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783EA2-0E40-A6D0-9579-A0777A3BA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0683088E-AF99-61CB-38E8-0F4CFA33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94153A-26CE-E4C5-466D-CB5B9A6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6396031-9C4A-8331-EA88-D53CDE555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4C64E8-8539-70CA-5F4F-A8338B3C6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32C7A7F-4426-1180-63ED-66A775B4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8238BD-F87F-F38A-38DF-4E337860E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8E521BE-0113-CC85-AB39-B7384C1B9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3C0FBDD8-B1B2-83FD-73B7-F4ACF072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9E590F22-BFF5-4AC8-4F0E-5E46FD488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155AED0-751B-B95C-ADE5-F6FF239B1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93CB68-4D72-C3F6-068B-B16E1D591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0B5695-9CA9-31B7-EEFF-D9D5738C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1647C4D-63D9-B0C0-E5C9-9D1541EAC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6045551-0885-F52E-7FE0-ED317679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8C89ABD-05A1-2325-B8D9-0C2A2A9C6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F7B5-8969-09F4-0FB0-7FC41B027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296F491-F9E8-B5EF-9FD1-9D5E7B2C1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EAFDFA7-B500-4235-7693-DA9D9A074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A5D2F48-F988-F48B-279E-AA3D2F7E8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/>
              <p:nvPr/>
            </p:nvSpPr>
            <p:spPr>
              <a:xfrm>
                <a:off x="79541" y="2036624"/>
                <a:ext cx="5521478" cy="2983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𝑆𝐻𝐹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i="1" dirty="0">
                  <a:latin typeface="Cambria Math" panose="02040503050406030204" pitchFamily="18" charset="0"/>
                </a:endParaRPr>
              </a:p>
              <a:p>
                <a:pPr/>
                <a:endParaRPr lang="it-IT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𝐿𝐻𝐹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400" b="0" dirty="0"/>
              </a:p>
              <a:p>
                <a:endParaRPr lang="it-IT" sz="2400" dirty="0"/>
              </a:p>
              <a:p>
                <a:pPr algn="ctr"/>
                <a:r>
                  <a:rPr lang="it-IT" dirty="0" err="1"/>
                  <a:t>where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Clausius-Clapeyron</a:t>
                </a:r>
                <a:r>
                  <a:rPr lang="it-IT" dirty="0"/>
                  <a:t> (CC)</a:t>
                </a:r>
              </a:p>
              <a:p>
                <a:endParaRPr lang="it-IT" sz="2400" b="0" dirty="0"/>
              </a:p>
              <a:p>
                <a:pPr/>
                <a:endParaRPr lang="it-IT" sz="2400" dirty="0"/>
              </a:p>
              <a:p>
                <a:endParaRPr lang="it-IT" sz="2400" dirty="0"/>
              </a:p>
            </p:txBody>
          </p:sp>
        </mc:Choice>
        <mc:Fallback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9E647413-A522-4ED3-6252-49433612F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1" y="2036624"/>
                <a:ext cx="5521478" cy="298318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/>
              <p:nvPr/>
            </p:nvSpPr>
            <p:spPr>
              <a:xfrm>
                <a:off x="-232084" y="4476091"/>
                <a:ext cx="6094324" cy="814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𝑠𝑒𝑛𝑠𝑖𝑡𝑖𝑣𝑖𝑡𝑖𝑒𝑠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==  </m:t>
                      </m:r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𝐻𝐹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</m:oMath>
                  </m:oMathPara>
                </a14:m>
                <a:endParaRPr lang="it-IT" sz="2400" dirty="0"/>
              </a:p>
            </p:txBody>
          </p:sp>
        </mc:Choice>
        <mc:Fallback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822CB287-D815-99EA-5384-106DD666A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32084" y="4476091"/>
                <a:ext cx="6094324" cy="8144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ttangolo 4">
            <a:extLst>
              <a:ext uri="{FF2B5EF4-FFF2-40B4-BE49-F238E27FC236}">
                <a16:creationId xmlns:a16="http://schemas.microsoft.com/office/drawing/2014/main" id="{A1829AD5-15BF-6D9B-F51E-7F336B726DD3}"/>
              </a:ext>
            </a:extLst>
          </p:cNvPr>
          <p:cNvSpPr/>
          <p:nvPr/>
        </p:nvSpPr>
        <p:spPr>
          <a:xfrm>
            <a:off x="6809261" y="4852329"/>
            <a:ext cx="2176670" cy="37569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5F7CCBBD-F5DA-60A8-4C4F-2320957C49A9}"/>
              </a:ext>
            </a:extLst>
          </p:cNvPr>
          <p:cNvSpPr/>
          <p:nvPr/>
        </p:nvSpPr>
        <p:spPr>
          <a:xfrm rot="10800000">
            <a:off x="8984343" y="4852328"/>
            <a:ext cx="2176670" cy="37569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7466CC-AC5A-97D9-F587-E862DBA8DFB5}"/>
              </a:ext>
            </a:extLst>
          </p:cNvPr>
          <p:cNvSpPr txBox="1"/>
          <p:nvPr/>
        </p:nvSpPr>
        <p:spPr>
          <a:xfrm>
            <a:off x="6800450" y="5424714"/>
            <a:ext cx="990143" cy="36933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&lt; 0 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25D8EDF-2476-0AE7-CBC2-16DDC57F1B01}"/>
              </a:ext>
            </a:extLst>
          </p:cNvPr>
          <p:cNvSpPr txBox="1"/>
          <p:nvPr/>
        </p:nvSpPr>
        <p:spPr>
          <a:xfrm>
            <a:off x="10170871" y="5424714"/>
            <a:ext cx="990143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/>
              <a:t>SST’ &gt; 0 </a:t>
            </a:r>
            <a:endParaRPr lang="en-GB" dirty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0B08F148-195E-BB20-2B48-BD2C741AEB02}"/>
              </a:ext>
            </a:extLst>
          </p:cNvPr>
          <p:cNvCxnSpPr>
            <a:cxnSpLocks/>
          </p:cNvCxnSpPr>
          <p:nvPr/>
        </p:nvCxnSpPr>
        <p:spPr>
          <a:xfrm>
            <a:off x="6546273" y="2431915"/>
            <a:ext cx="5157719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620AE00-3301-1D45-43CC-C97ED01D2ABE}"/>
              </a:ext>
            </a:extLst>
          </p:cNvPr>
          <p:cNvSpPr txBox="1"/>
          <p:nvPr/>
        </p:nvSpPr>
        <p:spPr>
          <a:xfrm>
            <a:off x="10629607" y="1864306"/>
            <a:ext cx="949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MABL</a:t>
            </a:r>
            <a:endParaRPr lang="en-GB" dirty="0"/>
          </a:p>
        </p:txBody>
      </p:sp>
      <p:sp>
        <p:nvSpPr>
          <p:cNvPr id="14" name="Freccia in su 13">
            <a:extLst>
              <a:ext uri="{FF2B5EF4-FFF2-40B4-BE49-F238E27FC236}">
                <a16:creationId xmlns:a16="http://schemas.microsoft.com/office/drawing/2014/main" id="{DC03827C-5803-7958-07E5-CA0D64CB999B}"/>
              </a:ext>
            </a:extLst>
          </p:cNvPr>
          <p:cNvSpPr/>
          <p:nvPr/>
        </p:nvSpPr>
        <p:spPr>
          <a:xfrm rot="10800000">
            <a:off x="7050251" y="3974458"/>
            <a:ext cx="370194" cy="81445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F9107B3-86A8-EF0A-1663-1EA457D35EE8}"/>
              </a:ext>
            </a:extLst>
          </p:cNvPr>
          <p:cNvSpPr txBox="1"/>
          <p:nvPr/>
        </p:nvSpPr>
        <p:spPr>
          <a:xfrm>
            <a:off x="7495061" y="4152926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63C2DFD-976B-577C-C356-FCC4FE108726}"/>
              </a:ext>
            </a:extLst>
          </p:cNvPr>
          <p:cNvSpPr txBox="1"/>
          <p:nvPr/>
        </p:nvSpPr>
        <p:spPr>
          <a:xfrm>
            <a:off x="9636386" y="4189142"/>
            <a:ext cx="860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SHF’ ? </a:t>
            </a:r>
          </a:p>
          <a:p>
            <a:r>
              <a:rPr lang="it-IT" dirty="0"/>
              <a:t>LHF’ ?</a:t>
            </a:r>
            <a:endParaRPr lang="en-GB" dirty="0"/>
          </a:p>
        </p:txBody>
      </p:sp>
      <p:sp>
        <p:nvSpPr>
          <p:cNvPr id="20" name="Freccia in su 19">
            <a:extLst>
              <a:ext uri="{FF2B5EF4-FFF2-40B4-BE49-F238E27FC236}">
                <a16:creationId xmlns:a16="http://schemas.microsoft.com/office/drawing/2014/main" id="{3372F20B-B918-7077-AEF1-1FBA918B9BFC}"/>
              </a:ext>
            </a:extLst>
          </p:cNvPr>
          <p:cNvSpPr/>
          <p:nvPr/>
        </p:nvSpPr>
        <p:spPr>
          <a:xfrm>
            <a:off x="10771910" y="3974458"/>
            <a:ext cx="353321" cy="771926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8297472-FD98-1F58-84D8-E695F7B96BB7}"/>
              </a:ext>
            </a:extLst>
          </p:cNvPr>
          <p:cNvSpPr txBox="1"/>
          <p:nvPr/>
        </p:nvSpPr>
        <p:spPr>
          <a:xfrm>
            <a:off x="1665724" y="109302"/>
            <a:ext cx="8723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Sensitivity</a:t>
            </a:r>
            <a:r>
              <a:rPr lang="it-IT" sz="2800" b="1" dirty="0"/>
              <a:t> of </a:t>
            </a:r>
            <a:r>
              <a:rPr lang="it-IT" sz="2800" b="1" dirty="0" err="1"/>
              <a:t>surface</a:t>
            </a:r>
            <a:r>
              <a:rPr lang="it-IT" sz="2800" b="1" dirty="0"/>
              <a:t> </a:t>
            </a:r>
            <a:r>
              <a:rPr lang="it-IT" sz="2800" b="1" dirty="0" err="1"/>
              <a:t>fluxes</a:t>
            </a:r>
            <a:r>
              <a:rPr lang="it-IT" sz="2800" b="1" dirty="0"/>
              <a:t> to SST</a:t>
            </a:r>
            <a:endParaRPr lang="it-IT" sz="2000" b="1" dirty="0"/>
          </a:p>
        </p:txBody>
      </p: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0F2A2816-4552-04CE-7F12-7C2F65117955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79482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A6DCC6-7BA2-59CA-4E40-BCBBEF0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0C467C5-E559-3FA8-BF72-96196C691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134EBA-492C-AC38-7D19-1A72E629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759C20A-8E84-BD3E-CD4D-19484F93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00E6ABB-9741-139A-69E2-354026F4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52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944AFBC-47F2-CD29-58D2-202FC3785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DD56042-609D-0DAC-54FF-71E0FBC0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D76AD0F-FE86-C3FC-2D4D-A04D2F76B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029E8DD-C53F-5E4F-A250-2A0155F5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54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F6CAC79F-35B3-E3C4-A73C-5E5F1576E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6108C9B-D59F-6BAC-B38E-ED35FD01A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D64D9AD-754F-B65F-3E7A-E39EB7CA1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C817B0-0C4E-6F57-E194-4F421C72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0778EBF-08BB-4FA1-D844-B7B676588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3E9EA09-AEF2-FAA4-6637-ED1B07784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649A35C2-B8D1-7C4E-24FC-5CBF18E84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FEDDDE-534A-6156-F942-A257AB00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2A8DE3B-245A-D585-B611-28FC99665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217A41-F5A6-542F-BDE3-30E9F2EB3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59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810F159C-9783-34F5-AB00-7A009D08B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9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89060-DBAE-0742-C61F-51902B3B4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067A26D0-8048-8DCE-71EA-B877CE39B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85" y="1043250"/>
            <a:ext cx="6045048" cy="474460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BAAA182-3103-E4D4-7243-1F064F49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493" y="1040270"/>
            <a:ext cx="5514200" cy="47874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CED48A8-7AF1-81EB-EC29-2038180267BF}"/>
              </a:ext>
            </a:extLst>
          </p:cNvPr>
          <p:cNvSpPr txBox="1"/>
          <p:nvPr/>
        </p:nvSpPr>
        <p:spPr>
          <a:xfrm>
            <a:off x="4647615" y="70488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BBA9B68-3269-1EB6-11AE-D9FDDF977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5EA058A-2874-F6D2-40AB-06017B696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BA7FD23-3885-CBC3-1DF5-83BF4226D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/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it-IT" sz="2400" b="1" dirty="0"/>
                  <a:t>  anomalies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62BBFFB-C4F1-393E-1DAF-CC790B31C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7846" y="869258"/>
                <a:ext cx="3170029" cy="461665"/>
              </a:xfrm>
              <a:prstGeom prst="rect">
                <a:avLst/>
              </a:prstGeom>
              <a:blipFill>
                <a:blip r:embed="rId5"/>
                <a:stretch>
                  <a:fillRect t="-10667" b="-30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137C18A1-DAB4-4410-F5D4-D3D31EB99364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80D033C-F01B-3DB2-DDC9-7E1B1288953C}"/>
              </a:ext>
            </a:extLst>
          </p:cNvPr>
          <p:cNvSpPr txBox="1"/>
          <p:nvPr/>
        </p:nvSpPr>
        <p:spPr>
          <a:xfrm>
            <a:off x="1031318" y="914027"/>
            <a:ext cx="41371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SHF  </a:t>
            </a:r>
            <a:r>
              <a:rPr lang="it-IT" sz="2400" b="1" dirty="0" err="1"/>
              <a:t>anomalies</a:t>
            </a:r>
            <a:endParaRPr lang="it-IT" sz="2400" b="1" dirty="0"/>
          </a:p>
        </p:txBody>
      </p:sp>
    </p:spTree>
    <p:extLst>
      <p:ext uri="{BB962C8B-B14F-4D97-AF65-F5344CB8AC3E}">
        <p14:creationId xmlns:p14="http://schemas.microsoft.com/office/powerpoint/2010/main" val="19520437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4C53D879-2968-8F63-3321-1BC640BC1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60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B9E3374C-E2F1-5E38-C490-24D21630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55805A-F4A7-F29F-FB37-771A89426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61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BC22AA3-DAB3-8A76-7E7B-AB86F69FB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9BBBBF4B-5FC5-4AE1-4AF7-B975A12F2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62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EE79759-CCBD-AE82-1044-2718B4E5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14312FE0-FFBF-BF8A-F519-EA3F789DF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63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FEBE102-D311-0662-C4F1-19A652E4F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5D9B85E-9C20-00EE-B6F7-CB1B036ED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0ECA9444-01DD-9EE4-2AC2-548384A5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B38A90F2-9091-8DE0-AF87-8508E1C0F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65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3B1B8F1-9C4F-7A15-0F93-A9E5D2D8B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18727-3801-292D-BEEA-44970412A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schermata, Policromia, diagramma&#10;&#10;Il contenuto generato dall'IA potrebbe non essere corretto.">
            <a:extLst>
              <a:ext uri="{FF2B5EF4-FFF2-40B4-BE49-F238E27FC236}">
                <a16:creationId xmlns:a16="http://schemas.microsoft.com/office/drawing/2014/main" id="{B53B0BA3-4F02-A45B-A38B-C52E90DD2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5" y="1322534"/>
            <a:ext cx="5660147" cy="4297689"/>
          </a:xfrm>
          <a:prstGeom prst="rect">
            <a:avLst/>
          </a:prstGeom>
        </p:spPr>
      </p:pic>
      <p:pic>
        <p:nvPicPr>
          <p:cNvPr id="4" name="Immagine 3" descr="Immagine che contiene testo, schermata, diagramma, Policromia&#10;&#10;Il contenuto generato dall'IA potrebbe non essere corretto.">
            <a:extLst>
              <a:ext uri="{FF2B5EF4-FFF2-40B4-BE49-F238E27FC236}">
                <a16:creationId xmlns:a16="http://schemas.microsoft.com/office/drawing/2014/main" id="{25659E4F-D8D6-E692-BA3D-4CB8A3B84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1" y="1317100"/>
            <a:ext cx="5660147" cy="429768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14E29C5-5C6A-C47E-F0AF-88B1F006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053" y="1025254"/>
            <a:ext cx="5563090" cy="4762598"/>
          </a:xfrm>
          <a:prstGeom prst="rect">
            <a:avLst/>
          </a:prstGeom>
        </p:spPr>
      </p:pic>
      <p:sp>
        <p:nvSpPr>
          <p:cNvPr id="12" name="Segnaposto numero diapositiva 11">
            <a:extLst>
              <a:ext uri="{FF2B5EF4-FFF2-40B4-BE49-F238E27FC236}">
                <a16:creationId xmlns:a16="http://schemas.microsoft.com/office/drawing/2014/main" id="{70D78CE6-351E-5AE0-426D-CA1E34E30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5B266B14-CC65-3E26-EDD7-4038C785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563EBF9D-9B42-B5BC-BF59-23C91EFCD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/>
              <p:nvPr/>
            </p:nvSpPr>
            <p:spPr>
              <a:xfrm>
                <a:off x="1906868" y="5848728"/>
                <a:ext cx="3219856" cy="64633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Large scale </a:t>
                </a:r>
                <a:r>
                  <a:rPr lang="it-IT" dirty="0" err="1"/>
                  <a:t>mean</a:t>
                </a:r>
                <a:r>
                  <a:rPr lang="it-IT" dirty="0"/>
                  <a:t>  ~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dirty="0"/>
                      <m:t>200</m:t>
                    </m:r>
                    <m:r>
                      <m:rPr>
                        <m:nor/>
                      </m:rPr>
                      <a:rPr lang="it-IT" b="0" i="0" dirty="0" smtClean="0"/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 25% </a:t>
                </a:r>
                <a:r>
                  <a:rPr lang="it-IT" dirty="0" err="1">
                    <a:sym typeface="Wingdings" panose="05000000000000000000" pitchFamily="2" charset="2"/>
                  </a:rPr>
                  <a:t>increase</a:t>
                </a:r>
                <a:r>
                  <a:rPr lang="it-IT" dirty="0">
                    <a:sym typeface="Wingdings" panose="05000000000000000000" pitchFamily="2" charset="2"/>
                  </a:rPr>
                  <a:t> per  K</a:t>
                </a:r>
                <a:endParaRPr lang="it-IT" dirty="0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80CCE9A2-F849-93F4-8D21-B6BA12806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6868" y="5848728"/>
                <a:ext cx="3219856" cy="646331"/>
              </a:xfrm>
              <a:prstGeom prst="rect">
                <a:avLst/>
              </a:prstGeom>
              <a:blipFill>
                <a:blip r:embed="rId6"/>
                <a:stretch>
                  <a:fillRect l="-1313" t="-1802" b="-11712"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286CBABD-E178-1CB8-BCB2-980029A5E071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/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400" b="1" dirty="0"/>
                  <a:t>anomalies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47539246-D8C2-FFB9-EF81-72FC10C6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305" y="855435"/>
                <a:ext cx="2743551" cy="461665"/>
              </a:xfrm>
              <a:prstGeom prst="rect">
                <a:avLst/>
              </a:prstGeom>
              <a:blipFill>
                <a:blip r:embed="rId7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62DF1010-0A0C-DF75-7997-5141B2B51FA0}"/>
              </a:ext>
            </a:extLst>
          </p:cNvPr>
          <p:cNvSpPr txBox="1"/>
          <p:nvPr/>
        </p:nvSpPr>
        <p:spPr>
          <a:xfrm>
            <a:off x="2145021" y="893532"/>
            <a:ext cx="2743551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LHF anomalies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F312E2D-A310-DD33-9385-54972C38E08D}"/>
              </a:ext>
            </a:extLst>
          </p:cNvPr>
          <p:cNvSpPr txBox="1"/>
          <p:nvPr/>
        </p:nvSpPr>
        <p:spPr>
          <a:xfrm>
            <a:off x="4647615" y="70488"/>
            <a:ext cx="3170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LATENT HEAT FLUX</a:t>
            </a:r>
          </a:p>
        </p:txBody>
      </p:sp>
    </p:spTree>
    <p:extLst>
      <p:ext uri="{BB962C8B-B14F-4D97-AF65-F5344CB8AC3E}">
        <p14:creationId xmlns:p14="http://schemas.microsoft.com/office/powerpoint/2010/main" val="121586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059E70-AF85-D473-CF99-FF2398C93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94BA625-7C5D-46B5-B255-67DBA3B5D145}"/>
                  </a:ext>
                </a:extLst>
              </p:cNvPr>
              <p:cNvSpPr txBox="1"/>
              <p:nvPr/>
            </p:nvSpPr>
            <p:spPr>
              <a:xfrm>
                <a:off x="6416016" y="2114383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dirty="0">
                    <a:sym typeface="Wingdings" panose="05000000000000000000" pitchFamily="2" charset="2"/>
                  </a:rPr>
                  <a:t></a:t>
                </a:r>
                <a:r>
                  <a:rPr lang="it-IT" sz="2000" dirty="0">
                    <a:sym typeface="Wingdings" panose="05000000000000000000" pitchFamily="2" charset="2"/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294BA625-7C5D-46B5-B255-67DBA3B5D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6016" y="2114383"/>
                <a:ext cx="4389167" cy="1144801"/>
              </a:xfrm>
              <a:prstGeom prst="rect">
                <a:avLst/>
              </a:prstGeom>
              <a:blipFill>
                <a:blip r:embed="rId3"/>
                <a:stretch>
                  <a:fillRect l="-34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03D90172-2300-9017-5F94-C54B155DE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35" y="1968955"/>
            <a:ext cx="4745861" cy="70546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0C7499-3E62-CF34-0B28-74C5E6CB4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09" y="2698389"/>
            <a:ext cx="5434702" cy="651699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AD30D73-09C6-F974-8C3C-6D5AFFAC6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9A08126-6147-3D61-CCE8-FC19F398E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43E7954-78F6-DCFF-6D7B-CA539E1618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7509EA34-5F94-5BD5-2C06-DAC6256CF97E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1457C27-3AD0-1D71-A524-8070D3AADA48}"/>
              </a:ext>
            </a:extLst>
          </p:cNvPr>
          <p:cNvSpPr txBox="1"/>
          <p:nvPr/>
        </p:nvSpPr>
        <p:spPr>
          <a:xfrm>
            <a:off x="3061945" y="121909"/>
            <a:ext cx="6242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to </a:t>
            </a:r>
            <a:r>
              <a:rPr lang="it-IT" sz="2400" b="1" dirty="0" err="1"/>
              <a:t>explain</a:t>
            </a:r>
            <a:r>
              <a:rPr lang="it-IT" sz="2400" b="1" dirty="0"/>
              <a:t> the </a:t>
            </a:r>
            <a:r>
              <a:rPr lang="it-IT" sz="2400" b="1" dirty="0" err="1"/>
              <a:t>different</a:t>
            </a:r>
            <a:r>
              <a:rPr lang="it-IT" sz="2400" b="1" dirty="0"/>
              <a:t> </a:t>
            </a:r>
            <a:r>
              <a:rPr lang="it-IT" sz="2400" b="1" dirty="0" err="1"/>
              <a:t>responses</a:t>
            </a:r>
            <a:r>
              <a:rPr lang="it-IT" sz="2400" b="1" dirty="0"/>
              <a:t>?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2DC432D-3EA4-68B0-5FD2-CC7F4E40932D}"/>
              </a:ext>
            </a:extLst>
          </p:cNvPr>
          <p:cNvSpPr txBox="1"/>
          <p:nvPr/>
        </p:nvSpPr>
        <p:spPr>
          <a:xfrm>
            <a:off x="266367" y="853411"/>
            <a:ext cx="685785" cy="83099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4800" dirty="0"/>
              <a:t>?</a:t>
            </a:r>
            <a:endParaRPr lang="it-IT" sz="28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FE9190B-732F-0129-9AD0-9AA74ECEDFA3}"/>
              </a:ext>
            </a:extLst>
          </p:cNvPr>
          <p:cNvSpPr txBox="1"/>
          <p:nvPr/>
        </p:nvSpPr>
        <p:spPr>
          <a:xfrm>
            <a:off x="155607" y="1084079"/>
            <a:ext cx="6493928" cy="400110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 err="1"/>
              <a:t>Different</a:t>
            </a:r>
            <a:r>
              <a:rPr lang="it-IT" sz="2000" dirty="0"/>
              <a:t> </a:t>
            </a:r>
            <a:r>
              <a:rPr lang="it-IT" sz="2000" dirty="0" err="1"/>
              <a:t>adjustment</a:t>
            </a:r>
            <a:r>
              <a:rPr lang="it-IT" sz="2000" dirty="0"/>
              <a:t> rates to </a:t>
            </a:r>
            <a:r>
              <a:rPr lang="it-IT" sz="2000" dirty="0" err="1"/>
              <a:t>surface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r>
              <a:rPr lang="it-IT" sz="2000" dirty="0"/>
              <a:t>?</a:t>
            </a:r>
            <a:endParaRPr lang="it-IT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F99DDBB8-7BB5-7EA6-41D4-BCD442C1481A}"/>
              </a:ext>
            </a:extLst>
          </p:cNvPr>
          <p:cNvSpPr/>
          <p:nvPr/>
        </p:nvSpPr>
        <p:spPr>
          <a:xfrm>
            <a:off x="2953933" y="5983845"/>
            <a:ext cx="3060357" cy="194040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57C56D45-2062-A54A-AA14-C502CC604124}"/>
              </a:ext>
            </a:extLst>
          </p:cNvPr>
          <p:cNvSpPr/>
          <p:nvPr/>
        </p:nvSpPr>
        <p:spPr>
          <a:xfrm rot="10800000">
            <a:off x="5982577" y="5983925"/>
            <a:ext cx="3060356" cy="194040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33559A98-3F15-F04E-D22D-E132B6136758}"/>
              </a:ext>
            </a:extLst>
          </p:cNvPr>
          <p:cNvSpPr txBox="1"/>
          <p:nvPr/>
        </p:nvSpPr>
        <p:spPr>
          <a:xfrm>
            <a:off x="2954758" y="6429265"/>
            <a:ext cx="1419815" cy="461665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&lt; 0 </a:t>
            </a:r>
            <a:endParaRPr lang="en-GB" sz="24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3E09E15-AD8A-DE65-6DB3-01B168BF154F}"/>
              </a:ext>
            </a:extLst>
          </p:cNvPr>
          <p:cNvSpPr txBox="1"/>
          <p:nvPr/>
        </p:nvSpPr>
        <p:spPr>
          <a:xfrm>
            <a:off x="9060926" y="3785964"/>
            <a:ext cx="1382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MABL’ </a:t>
            </a:r>
            <a:endParaRPr lang="en-GB" sz="2400" dirty="0"/>
          </a:p>
        </p:txBody>
      </p:sp>
      <p:sp>
        <p:nvSpPr>
          <p:cNvPr id="26" name="Freccia in su 25">
            <a:extLst>
              <a:ext uri="{FF2B5EF4-FFF2-40B4-BE49-F238E27FC236}">
                <a16:creationId xmlns:a16="http://schemas.microsoft.com/office/drawing/2014/main" id="{10ED59B6-1353-5C8C-A511-48A48724420E}"/>
              </a:ext>
            </a:extLst>
          </p:cNvPr>
          <p:cNvSpPr/>
          <p:nvPr/>
        </p:nvSpPr>
        <p:spPr>
          <a:xfrm>
            <a:off x="3189601" y="5237806"/>
            <a:ext cx="233464" cy="66318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4029BB0-EBFB-CB99-485F-742A9AE63B0A}"/>
              </a:ext>
            </a:extLst>
          </p:cNvPr>
          <p:cNvSpPr/>
          <p:nvPr/>
        </p:nvSpPr>
        <p:spPr>
          <a:xfrm>
            <a:off x="2993333" y="4047574"/>
            <a:ext cx="5912213" cy="691548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ccia in su 27">
            <a:extLst>
              <a:ext uri="{FF2B5EF4-FFF2-40B4-BE49-F238E27FC236}">
                <a16:creationId xmlns:a16="http://schemas.microsoft.com/office/drawing/2014/main" id="{6E5E92BF-B527-1B75-2D8D-3D972492B94A}"/>
              </a:ext>
            </a:extLst>
          </p:cNvPr>
          <p:cNvSpPr/>
          <p:nvPr/>
        </p:nvSpPr>
        <p:spPr>
          <a:xfrm>
            <a:off x="8558645" y="4990421"/>
            <a:ext cx="432333" cy="94839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A0C5D95-A465-AFB1-EE70-01B95F69B511}"/>
              </a:ext>
            </a:extLst>
          </p:cNvPr>
          <p:cNvSpPr txBox="1"/>
          <p:nvPr/>
        </p:nvSpPr>
        <p:spPr>
          <a:xfrm>
            <a:off x="7623118" y="6473373"/>
            <a:ext cx="1419815" cy="461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/>
              <a:t>SST’ &gt; 0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5472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BAE4E-9D24-4568-2F03-2E99CF22C0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55F520AC-0F9B-E7D7-8E40-72EA12C73CA6}"/>
              </a:ext>
            </a:extLst>
          </p:cNvPr>
          <p:cNvSpPr txBox="1"/>
          <p:nvPr/>
        </p:nvSpPr>
        <p:spPr>
          <a:xfrm>
            <a:off x="637164" y="1710092"/>
            <a:ext cx="34014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humidity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41F2C50-E7E3-B14E-672B-C46B104E89CC}"/>
              </a:ext>
            </a:extLst>
          </p:cNvPr>
          <p:cNvSpPr txBox="1"/>
          <p:nvPr/>
        </p:nvSpPr>
        <p:spPr>
          <a:xfrm>
            <a:off x="4247700" y="1704306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C00FCB2-A793-81F3-9708-E9E2A27D2E33}"/>
              </a:ext>
            </a:extLst>
          </p:cNvPr>
          <p:cNvSpPr txBox="1"/>
          <p:nvPr/>
        </p:nvSpPr>
        <p:spPr>
          <a:xfrm>
            <a:off x="8111261" y="1721858"/>
            <a:ext cx="38391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DFFBFB98-280B-3AC3-0BD1-4328469ED3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91"/>
          <a:stretch/>
        </p:blipFill>
        <p:spPr>
          <a:xfrm>
            <a:off x="7820182" y="2073638"/>
            <a:ext cx="4366868" cy="268167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9DC6890-D7EB-973B-DAB5-EA3109EDA1A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469"/>
          <a:stretch/>
        </p:blipFill>
        <p:spPr>
          <a:xfrm>
            <a:off x="4078300" y="2074686"/>
            <a:ext cx="4290711" cy="26635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2DE500-7F35-3205-ADCE-B61C22B9B780}"/>
              </a:ext>
            </a:extLst>
          </p:cNvPr>
          <p:cNvSpPr txBox="1"/>
          <p:nvPr/>
        </p:nvSpPr>
        <p:spPr>
          <a:xfrm>
            <a:off x="3384825" y="106095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err="1"/>
              <a:t>Response</a:t>
            </a:r>
            <a:r>
              <a:rPr lang="it-IT" sz="2400" b="1" dirty="0"/>
              <a:t> of the air </a:t>
            </a:r>
            <a:r>
              <a:rPr lang="it-IT" sz="2400" b="1" dirty="0" err="1"/>
              <a:t>column</a:t>
            </a:r>
            <a:endParaRPr lang="en-GB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BCED403-D02D-34F0-0272-DBA3234C7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EBE569F-A0E7-D220-6D28-45E33DC50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5787851"/>
            <a:ext cx="1089028" cy="1128112"/>
          </a:xfrm>
          <a:prstGeom prst="rect">
            <a:avLst/>
          </a:prstGeom>
        </p:spPr>
      </p:pic>
      <p:sp>
        <p:nvSpPr>
          <p:cNvPr id="12" name="Segnaposto piè di pagina 2">
            <a:extLst>
              <a:ext uri="{FF2B5EF4-FFF2-40B4-BE49-F238E27FC236}">
                <a16:creationId xmlns:a16="http://schemas.microsoft.com/office/drawing/2014/main" id="{1A8B22C8-138A-F4C2-1AE9-3868C17FC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0273"/>
            <a:ext cx="4114800" cy="375690"/>
          </a:xfrm>
        </p:spPr>
        <p:txBody>
          <a:bodyPr/>
          <a:lstStyle/>
          <a:p>
            <a:r>
              <a:rPr lang="en-GB"/>
              <a:t>Alessandro Storer  -  Meteo XChange 2025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4043E5F1-EAD8-A1DF-D252-936CF91FDF88}"/>
              </a:ext>
            </a:extLst>
          </p:cNvPr>
          <p:cNvCxnSpPr/>
          <p:nvPr/>
        </p:nvCxnSpPr>
        <p:spPr>
          <a:xfrm>
            <a:off x="2548932" y="703385"/>
            <a:ext cx="6956809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916B647E-40B0-2505-A663-D49F3484C75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206"/>
          <a:stretch/>
        </p:blipFill>
        <p:spPr>
          <a:xfrm>
            <a:off x="112878" y="2120406"/>
            <a:ext cx="4455022" cy="26607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52C48F7-D60C-48E3-52EE-A267DA66911A}"/>
              </a:ext>
            </a:extLst>
          </p:cNvPr>
          <p:cNvSpPr txBox="1"/>
          <p:nvPr/>
        </p:nvSpPr>
        <p:spPr>
          <a:xfrm>
            <a:off x="8966475" y="5618574"/>
            <a:ext cx="254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Compare with </a:t>
            </a:r>
          </a:p>
          <a:p>
            <a:pPr algn="ctr"/>
            <a:r>
              <a:rPr lang="it-IT" sz="1600" i="1" dirty="0"/>
              <a:t>Borgnino et al. 2025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9386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3564</TotalTime>
  <Words>2733</Words>
  <Application>Microsoft Office PowerPoint</Application>
  <PresentationFormat>Personalizzato</PresentationFormat>
  <Paragraphs>517</Paragraphs>
  <Slides>65</Slides>
  <Notes>15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65</vt:i4>
      </vt:variant>
    </vt:vector>
  </HeadingPairs>
  <TitlesOfParts>
    <vt:vector size="74" baseType="lpstr">
      <vt:lpstr>Aptos</vt:lpstr>
      <vt:lpstr>Aptos Display</vt:lpstr>
      <vt:lpstr>Aptos SemiBold</vt:lpstr>
      <vt:lpstr>Arial</vt:lpstr>
      <vt:lpstr>Calibri</vt:lpstr>
      <vt:lpstr>Cambria Math</vt:lpstr>
      <vt:lpstr>Verdana Pro Cond Semibold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carlo storer</cp:lastModifiedBy>
  <cp:revision>311</cp:revision>
  <dcterms:created xsi:type="dcterms:W3CDTF">2024-10-09T06:27:58Z</dcterms:created>
  <dcterms:modified xsi:type="dcterms:W3CDTF">2025-04-07T17:08:40Z</dcterms:modified>
</cp:coreProperties>
</file>